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8CA19-CCB7-468E-8D3C-C2AC20CF2E56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1E0AF-4AAF-4FE9-A4A4-DF64BE211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C278-32E1-4FDA-AEF0-CF43E84D7110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1295400"/>
            <a:ext cx="3810000" cy="1470025"/>
          </a:xfrm>
        </p:spPr>
        <p:txBody>
          <a:bodyPr/>
          <a:lstStyle/>
          <a:p>
            <a:r>
              <a:rPr lang="en-US" dirty="0" smtClean="0"/>
              <a:t>The Elizabethan World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3581400"/>
            <a:ext cx="3962400" cy="1752600"/>
          </a:xfrm>
        </p:spPr>
        <p:txBody>
          <a:bodyPr/>
          <a:lstStyle/>
          <a:p>
            <a:r>
              <a:rPr lang="en-US" dirty="0" smtClean="0"/>
              <a:t>and Challenges to Traditional Thought</a:t>
            </a:r>
            <a:endParaRPr lang="en-US" dirty="0"/>
          </a:p>
        </p:txBody>
      </p:sp>
      <p:pic>
        <p:nvPicPr>
          <p:cNvPr id="9" name="Picture 8" descr="Great_Chain_of_Being_draw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24400" cy="68787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5486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Jennifer A. Bennett</a:t>
            </a:r>
          </a:p>
          <a:p>
            <a:pPr algn="r"/>
            <a:r>
              <a:rPr lang="en-US" i="1" dirty="0" smtClean="0"/>
              <a:t>Sanderson High School</a:t>
            </a:r>
          </a:p>
          <a:p>
            <a:pPr algn="r"/>
            <a:r>
              <a:rPr lang="en-US" i="1" dirty="0" smtClean="0"/>
              <a:t>Raleigh, North Carolina</a:t>
            </a:r>
          </a:p>
          <a:p>
            <a:pPr algn="r"/>
            <a:r>
              <a:rPr lang="en-US" i="1" dirty="0" smtClean="0"/>
              <a:t>Wake County Public School System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Traditionally Accepted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Important underlying principles: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 universe has an established order, set in place by God.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Balance is imperative to maintaining that order.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Disturbing that balance can have disastrous results.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6" name="Picture 5" descr="eliz_world_map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0" y="2362200"/>
            <a:ext cx="3832946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Chain of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638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Christian concept (see Psalm 8)</a:t>
            </a:r>
          </a:p>
          <a:p>
            <a:r>
              <a:rPr lang="en-US" sz="2800" dirty="0" smtClean="0"/>
              <a:t>Highly detailed, strict hierarchy (ranking) of all matter and life</a:t>
            </a:r>
          </a:p>
          <a:p>
            <a:r>
              <a:rPr lang="en-US" sz="2800" dirty="0" smtClean="0"/>
              <a:t>Shows the order of everything and its relationship in importance to everything else</a:t>
            </a:r>
          </a:p>
          <a:p>
            <a:r>
              <a:rPr lang="en-US" sz="2800" dirty="0" smtClean="0"/>
              <a:t>Six major divisions (and lots of subdivisions!)</a:t>
            </a:r>
          </a:p>
          <a:p>
            <a:r>
              <a:rPr lang="en-US" sz="2800" dirty="0" smtClean="0"/>
              <a:t>Everything linked together</a:t>
            </a:r>
          </a:p>
        </p:txBody>
      </p:sp>
      <p:pic>
        <p:nvPicPr>
          <p:cNvPr id="4" name="Picture 3" descr="Great_Chain_of_Being_draw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905000"/>
            <a:ext cx="2819400" cy="4105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Great Chain of Being</a:t>
            </a:r>
            <a:endParaRPr lang="en-US" dirty="0"/>
          </a:p>
        </p:txBody>
      </p:sp>
      <p:pic>
        <p:nvPicPr>
          <p:cNvPr id="4" name="Content Placeholder 3" descr="Great_Chain_of_Being_draw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3505200" cy="5103571"/>
          </a:xfrm>
          <a:prstGeom prst="rect">
            <a:avLst/>
          </a:prstGeom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4800600" y="1371600"/>
            <a:ext cx="4114800" cy="5105400"/>
            <a:chOff x="5259" y="6892"/>
            <a:chExt cx="5365" cy="4848"/>
          </a:xfrm>
        </p:grpSpPr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59" y="10827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Inanimate Earth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259" y="9979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Plants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259" y="9198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Animals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315" y="8453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Mankind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15" y="7669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Angelic Beings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315" y="6892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GOD </a:t>
              </a: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(Primus Mobile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581400" y="1066800"/>
            <a:ext cx="17528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Spirit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0" y="5943600"/>
            <a:ext cx="16664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Matter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3276600"/>
            <a:ext cx="2993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Soul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  <p:bldP spid="19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and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81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delicate balance within these hierarchies</a:t>
            </a:r>
          </a:p>
          <a:p>
            <a:r>
              <a:rPr lang="en-US" sz="2800" dirty="0" smtClean="0"/>
              <a:t>knock something out of order, and the whole system could collapse</a:t>
            </a:r>
          </a:p>
          <a:p>
            <a:r>
              <a:rPr lang="en-US" sz="2800" dirty="0" smtClean="0"/>
              <a:t>chaos ensues—loss of order and control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352800"/>
            <a:ext cx="47244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Humours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 fluids in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man’s internal system had to have balance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b</a:t>
            </a:r>
            <a:r>
              <a:rPr lang="en-US" sz="2800" baseline="0" dirty="0" smtClean="0"/>
              <a:t>lood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p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hlegm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y</a:t>
            </a:r>
            <a:r>
              <a:rPr lang="en-US" sz="2800" baseline="0" dirty="0" smtClean="0"/>
              <a:t>ellow bile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bile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ffected temperament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davinci_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352800"/>
            <a:ext cx="3214688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a Piece of Work is a Man”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Caught in the middle between the spiritual and the physical</a:t>
            </a:r>
          </a:p>
          <a:p>
            <a:r>
              <a:rPr lang="en-US" dirty="0" smtClean="0"/>
              <a:t>Spiritual/divine soul anchored to a physical body</a:t>
            </a:r>
          </a:p>
          <a:p>
            <a:r>
              <a:rPr lang="en-US" dirty="0" smtClean="0"/>
              <a:t>SO man caught in a continuous struggle </a:t>
            </a:r>
          </a:p>
          <a:p>
            <a:pPr lvl="1"/>
            <a:r>
              <a:rPr lang="en-US" dirty="0" smtClean="0"/>
              <a:t>between earthly passions (like animals) </a:t>
            </a:r>
          </a:p>
          <a:p>
            <a:pPr lvl="1"/>
            <a:r>
              <a:rPr lang="en-US" dirty="0" smtClean="0"/>
              <a:t>and heavenly aspirations (like angels) </a:t>
            </a:r>
          </a:p>
          <a:p>
            <a:pPr lvl="1"/>
            <a:r>
              <a:rPr lang="en-US" dirty="0" smtClean="0"/>
              <a:t>immortal soul housed in a mortal body</a:t>
            </a:r>
          </a:p>
          <a:p>
            <a:r>
              <a:rPr lang="en-US" dirty="0" smtClean="0"/>
              <a:t>What sets man apart from animals?  </a:t>
            </a:r>
          </a:p>
          <a:p>
            <a:pPr lvl="1"/>
            <a:r>
              <a:rPr lang="en-US" dirty="0" smtClean="0"/>
              <a:t>a rational soul</a:t>
            </a:r>
          </a:p>
          <a:p>
            <a:pPr lvl="1"/>
            <a:r>
              <a:rPr lang="en-US" i="1" dirty="0" smtClean="0"/>
              <a:t>Hamlet</a:t>
            </a:r>
            <a:r>
              <a:rPr lang="en-US" dirty="0" smtClean="0"/>
              <a:t> 1.2.129-59, esp. 150-1</a:t>
            </a:r>
          </a:p>
          <a:p>
            <a:pPr lvl="1"/>
            <a:r>
              <a:rPr lang="en-US" i="1" dirty="0" smtClean="0"/>
              <a:t>Hamlet</a:t>
            </a:r>
            <a:r>
              <a:rPr lang="en-US" dirty="0" smtClean="0"/>
              <a:t> 2.2.300-6</a:t>
            </a:r>
          </a:p>
        </p:txBody>
      </p:sp>
      <p:pic>
        <p:nvPicPr>
          <p:cNvPr id="4" name="Picture 3" descr="Hamlet_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429000"/>
            <a:ext cx="1955321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About Royalty?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800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Monarchs ruled by </a:t>
            </a:r>
            <a:r>
              <a:rPr lang="en-US" b="1" dirty="0" smtClean="0"/>
              <a:t>divine right</a:t>
            </a:r>
          </a:p>
          <a:p>
            <a:r>
              <a:rPr lang="en-US" dirty="0" smtClean="0"/>
              <a:t>Considered to be God’s viceroy on Earth</a:t>
            </a:r>
          </a:p>
          <a:p>
            <a:r>
              <a:rPr lang="en-US" dirty="0" smtClean="0"/>
              <a:t>Sedition </a:t>
            </a:r>
            <a:r>
              <a:rPr lang="en-US" sz="2800" i="1" dirty="0" smtClean="0"/>
              <a:t>(inciting resistance to or insurrection against lawful authority) </a:t>
            </a:r>
            <a:r>
              <a:rPr lang="en-US" dirty="0" smtClean="0"/>
              <a:t>or outright rebellion against the king = rebellion against God</a:t>
            </a:r>
          </a:p>
          <a:p>
            <a:r>
              <a:rPr lang="en-US" dirty="0" smtClean="0"/>
              <a:t>Could create great </a:t>
            </a:r>
            <a:r>
              <a:rPr lang="en-US" b="1" dirty="0" smtClean="0"/>
              <a:t>dis</a:t>
            </a:r>
            <a:r>
              <a:rPr lang="en-US" dirty="0" smtClean="0"/>
              <a:t>order and had dire consequences</a:t>
            </a:r>
            <a:endParaRPr lang="en-US" dirty="0"/>
          </a:p>
        </p:txBody>
      </p:sp>
      <p:pic>
        <p:nvPicPr>
          <p:cNvPr id="4" name="Picture 3" descr="Traitors_heads_on_old_london_brid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733800"/>
            <a:ext cx="3352800" cy="2642007"/>
          </a:xfrm>
          <a:prstGeom prst="rect">
            <a:avLst/>
          </a:prstGeom>
        </p:spPr>
      </p:pic>
      <p:pic>
        <p:nvPicPr>
          <p:cNvPr id="7" name="Picture 6" descr="Elizabeth_coron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2091329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297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Elizabethan World View</vt:lpstr>
      <vt:lpstr>Traditionally Accepted Beliefs</vt:lpstr>
      <vt:lpstr>The Great Chain of Being</vt:lpstr>
      <vt:lpstr>The Great Chain of Being</vt:lpstr>
      <vt:lpstr>Balance and Order</vt:lpstr>
      <vt:lpstr>“What a Piece of Work is a Man”</vt:lpstr>
      <vt:lpstr>What About Royalty?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World View</dc:title>
  <dc:creator>jbennett</dc:creator>
  <cp:lastModifiedBy>jbennett</cp:lastModifiedBy>
  <cp:revision>110</cp:revision>
  <dcterms:created xsi:type="dcterms:W3CDTF">2011-09-06T14:24:23Z</dcterms:created>
  <dcterms:modified xsi:type="dcterms:W3CDTF">2014-04-29T20:12:09Z</dcterms:modified>
</cp:coreProperties>
</file>