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4" r:id="rId6"/>
    <p:sldId id="261" r:id="rId7"/>
    <p:sldId id="265" r:id="rId8"/>
    <p:sldId id="266" r:id="rId9"/>
    <p:sldId id="260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D81217-5502-4242-8092-593C26804193}" v="8" dt="2022-09-12T16:48:32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" userId="a2e0a4fc-d795-4aa8-9227-8b8c3904e6c8" providerId="ADAL" clId="{88D81217-5502-4242-8092-593C26804193}"/>
    <pc:docChg chg="custSel modSld">
      <pc:chgData name="Jennifer" userId="a2e0a4fc-d795-4aa8-9227-8b8c3904e6c8" providerId="ADAL" clId="{88D81217-5502-4242-8092-593C26804193}" dt="2022-09-12T16:48:32.301" v="11" actId="20577"/>
      <pc:docMkLst>
        <pc:docMk/>
      </pc:docMkLst>
      <pc:sldChg chg="modSp mod modAnim">
        <pc:chgData name="Jennifer" userId="a2e0a4fc-d795-4aa8-9227-8b8c3904e6c8" providerId="ADAL" clId="{88D81217-5502-4242-8092-593C26804193}" dt="2022-09-12T16:48:32.301" v="11" actId="20577"/>
        <pc:sldMkLst>
          <pc:docMk/>
          <pc:sldMk cId="2984130168" sldId="263"/>
        </pc:sldMkLst>
        <pc:spChg chg="mod">
          <ac:chgData name="Jennifer" userId="a2e0a4fc-d795-4aa8-9227-8b8c3904e6c8" providerId="ADAL" clId="{88D81217-5502-4242-8092-593C26804193}" dt="2022-09-12T16:48:32.301" v="11" actId="20577"/>
          <ac:spMkLst>
            <pc:docMk/>
            <pc:sldMk cId="2984130168" sldId="263"/>
            <ac:spMk id="4" creationId="{44EA14B1-41DE-42CC-A400-D4A2D179CE6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8CA19-CCB7-468E-8D3C-C2AC20CF2E56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1E0AF-4AAF-4FE9-A4A4-DF64BE211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FABE-1243-4B87-8107-7FC7D3CA4AF3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55E05-3D01-4352-876B-4F88F9D6B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15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Montserrat"/>
              </a:rPr>
              <a:t>De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Montserrat"/>
              </a:rPr>
              <a:t>Revolutionibus</a:t>
            </a:r>
            <a:r>
              <a:rPr lang="en-US" b="0" i="0" dirty="0">
                <a:solidFill>
                  <a:srgbClr val="333333"/>
                </a:solidFill>
                <a:effectLst/>
                <a:latin typeface="Montserrat"/>
              </a:rPr>
              <a:t> was on the Vatican’s Index of Forbidden Works from 1616 until 1835 (https://www.nmspacemuseum.org/inductee/nicolaus-copernicus/)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955E05-3D01-4352-876B-4F88F9D6B6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5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C278-32E1-4FDA-AEF0-CF43E84D7110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C278-32E1-4FDA-AEF0-CF43E84D7110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61B7D-04EF-4182-842A-19BEAE8D5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1295400"/>
            <a:ext cx="3810000" cy="1470025"/>
          </a:xfrm>
        </p:spPr>
        <p:txBody>
          <a:bodyPr/>
          <a:lstStyle/>
          <a:p>
            <a:r>
              <a:rPr lang="en-US" dirty="0"/>
              <a:t>The Elizabethan World 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3581400"/>
            <a:ext cx="3962400" cy="1752600"/>
          </a:xfrm>
        </p:spPr>
        <p:txBody>
          <a:bodyPr/>
          <a:lstStyle/>
          <a:p>
            <a:r>
              <a:rPr lang="en-US" dirty="0"/>
              <a:t>and Challenges to Traditional Thought</a:t>
            </a:r>
          </a:p>
        </p:txBody>
      </p:sp>
      <p:pic>
        <p:nvPicPr>
          <p:cNvPr id="9" name="Picture 8" descr="Great_Chain_of_Being_draw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24400" cy="68787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5486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Jennifer A. Bennett</a:t>
            </a:r>
          </a:p>
          <a:p>
            <a:pPr algn="r"/>
            <a:r>
              <a:rPr lang="en-US" i="1" dirty="0"/>
              <a:t>Sanderson High School</a:t>
            </a:r>
          </a:p>
          <a:p>
            <a:pPr algn="r"/>
            <a:r>
              <a:rPr lang="en-US" i="1" dirty="0"/>
              <a:t>Raleigh, North Carolina</a:t>
            </a:r>
          </a:p>
          <a:p>
            <a:pPr algn="r"/>
            <a:r>
              <a:rPr lang="en-US" i="1" dirty="0"/>
              <a:t>Wake County Public School System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About Royalty?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800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Monarchs ruled by </a:t>
            </a:r>
            <a:r>
              <a:rPr lang="en-US" b="1" dirty="0"/>
              <a:t>divine right</a:t>
            </a:r>
          </a:p>
          <a:p>
            <a:r>
              <a:rPr lang="en-US" dirty="0"/>
              <a:t>Considered to be God’s viceroy on Earth</a:t>
            </a:r>
          </a:p>
          <a:p>
            <a:r>
              <a:rPr lang="en-US" dirty="0"/>
              <a:t>Sedition </a:t>
            </a:r>
            <a:r>
              <a:rPr lang="en-US" sz="2800" i="1" dirty="0"/>
              <a:t>(inciting resistance to or insurrection against lawful authority) </a:t>
            </a:r>
            <a:r>
              <a:rPr lang="en-US" dirty="0"/>
              <a:t>or outright rebellion against the king = rebellion against God</a:t>
            </a:r>
          </a:p>
          <a:p>
            <a:r>
              <a:rPr lang="en-US" dirty="0"/>
              <a:t>Could create great </a:t>
            </a:r>
            <a:r>
              <a:rPr lang="en-US" b="1" dirty="0"/>
              <a:t>dis</a:t>
            </a:r>
            <a:r>
              <a:rPr lang="en-US" dirty="0"/>
              <a:t>order and had dire consequences</a:t>
            </a:r>
          </a:p>
        </p:txBody>
      </p:sp>
      <p:pic>
        <p:nvPicPr>
          <p:cNvPr id="4" name="Picture 3" descr="Traitors_heads_on_old_london_brid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733800"/>
            <a:ext cx="3352800" cy="2642007"/>
          </a:xfrm>
          <a:prstGeom prst="rect">
            <a:avLst/>
          </a:prstGeom>
        </p:spPr>
      </p:pic>
      <p:pic>
        <p:nvPicPr>
          <p:cNvPr id="7" name="Picture 6" descr="Elizabeth_coron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457200"/>
            <a:ext cx="2091329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DE2E59-7739-4BD2-919E-C971D95EB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669925"/>
            <a:ext cx="3600450" cy="1325563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>
                <a:solidFill>
                  <a:schemeClr val="bg1"/>
                </a:solidFill>
              </a:rPr>
              <a:t>Other Challenges to Traditional Thought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2026340"/>
            <a:ext cx="457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4EA14B1-41DE-42CC-A400-D4A2D179C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525" y="2288833"/>
            <a:ext cx="4148475" cy="4179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85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sz="2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Traditional belief: Ptolemaic model (a geocentric universe)</a:t>
            </a:r>
            <a:endParaRPr lang="en-US" sz="2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at its center, and everything revolves around us </a:t>
            </a:r>
            <a:r>
              <a:rPr lang="en-US" sz="2200" i="1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(of course).</a:t>
            </a:r>
            <a:endParaRPr lang="en-US" sz="2200" i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85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sz="2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theory: Copernican model (heliocentric universe)</a:t>
            </a:r>
          </a:p>
          <a:p>
            <a:pPr indent="-285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pub. 1543; banned </a:t>
            </a:r>
            <a:r>
              <a:rPr lang="en-US" sz="2000" i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1616-1835)</a:t>
            </a:r>
            <a:endParaRPr lang="en-US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85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sz="2000" kern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</a:t>
            </a:r>
            <a:r>
              <a:rPr lang="en-US" sz="20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problematic?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sz="18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Challenged long-held beliefs and traditional thought about man’s place (importance) in the universe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27B5DF-E1E1-4BDB-A1C4-64E043364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462" y="369913"/>
            <a:ext cx="2638344" cy="2784532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3702" y="182859"/>
            <a:ext cx="2997196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e Heliocentric Theory of Nicolaus Copernicus - HubPages">
            <a:extLst>
              <a:ext uri="{FF2B5EF4-FFF2-40B4-BE49-F238E27FC236}">
                <a16:creationId xmlns:a16="http://schemas.microsoft.com/office/drawing/2014/main" id="{0A37726E-8A50-40C6-9E47-78D7C2311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28995" y="3776793"/>
            <a:ext cx="2691480" cy="269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8803" y="3543213"/>
            <a:ext cx="2997196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3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Traditionally Accepted Beliefs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Important underlying principles: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The universe has an established order, set in place by God.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Balance is imperative to maintaining that order.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Disturbing that balance can have disastrous results.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6" name="Picture 5" descr="eliz_world_map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953000" y="2362200"/>
            <a:ext cx="3832946" cy="276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 Chain of Being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638800" cy="4876800"/>
          </a:xfrm>
        </p:spPr>
        <p:txBody>
          <a:bodyPr>
            <a:noAutofit/>
          </a:bodyPr>
          <a:lstStyle/>
          <a:p>
            <a:r>
              <a:rPr lang="en-US" sz="2800" dirty="0"/>
              <a:t>Judeo-Christian concept (Psalm 8)</a:t>
            </a:r>
          </a:p>
          <a:p>
            <a:r>
              <a:rPr lang="en-US" sz="2800" dirty="0"/>
              <a:t>Highly detailed, strict hierarchy (ranking) of all matter and life</a:t>
            </a:r>
          </a:p>
          <a:p>
            <a:r>
              <a:rPr lang="en-US" sz="2800" dirty="0"/>
              <a:t>Shows the order of everything and its relationship in importance to everything else</a:t>
            </a:r>
          </a:p>
          <a:p>
            <a:r>
              <a:rPr lang="en-US" sz="2800" dirty="0"/>
              <a:t>Six major divisions (and lots of subdivisions!)</a:t>
            </a:r>
          </a:p>
          <a:p>
            <a:r>
              <a:rPr lang="en-US" sz="2800" dirty="0"/>
              <a:t>Everything linked together</a:t>
            </a:r>
          </a:p>
        </p:txBody>
      </p:sp>
      <p:pic>
        <p:nvPicPr>
          <p:cNvPr id="4" name="Picture 3" descr="Great_Chain_of_Being_draw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905000"/>
            <a:ext cx="2819400" cy="4105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Great Chain of Being</a:t>
            </a:r>
          </a:p>
        </p:txBody>
      </p:sp>
      <p:pic>
        <p:nvPicPr>
          <p:cNvPr id="4" name="Content Placeholder 3" descr="Great_Chain_of_Being_drawin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4553" y="1248249"/>
            <a:ext cx="3505200" cy="5103571"/>
          </a:xfrm>
          <a:prstGeom prst="rect">
            <a:avLst/>
          </a:prstGeom>
        </p:spPr>
      </p:pic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4800600" y="1371600"/>
            <a:ext cx="4114800" cy="5105400"/>
            <a:chOff x="5259" y="6892"/>
            <a:chExt cx="5365" cy="4848"/>
          </a:xfrm>
        </p:grpSpPr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59" y="10827"/>
              <a:ext cx="5309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Inanimate Earth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259" y="9979"/>
              <a:ext cx="5309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Plants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259" y="9198"/>
              <a:ext cx="5309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Animals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315" y="8453"/>
              <a:ext cx="5309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Mankind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15" y="7669"/>
              <a:ext cx="5309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Angelic Beings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315" y="6892"/>
              <a:ext cx="5309" cy="9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GOD </a:t>
              </a:r>
              <a:r>
                <a:rPr kumimoji="0" lang="en-US" sz="12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(Primus Mobile</a:t>
              </a:r>
              <a:r>
                <a: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)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3581400" y="1066800"/>
            <a:ext cx="175281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Spirit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10000" y="5943600"/>
            <a:ext cx="16664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Matter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33800" y="3276600"/>
            <a:ext cx="29931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Soul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Great Chain of Being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D87CABD-8DCF-4765-ADC5-AA4768F07E80}"/>
              </a:ext>
            </a:extLst>
          </p:cNvPr>
          <p:cNvGrpSpPr/>
          <p:nvPr/>
        </p:nvGrpSpPr>
        <p:grpSpPr>
          <a:xfrm>
            <a:off x="5176581" y="1439082"/>
            <a:ext cx="3608261" cy="4499805"/>
            <a:chOff x="5181600" y="1422589"/>
            <a:chExt cx="3608261" cy="4499805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5778785" y="1785696"/>
              <a:ext cx="2917442" cy="3733800"/>
              <a:chOff x="5259" y="6892"/>
              <a:chExt cx="5365" cy="4848"/>
            </a:xfrm>
          </p:grpSpPr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5259" y="10827"/>
                <a:ext cx="5309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Inanimate Earth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5" name="Oval 11"/>
              <p:cNvSpPr>
                <a:spLocks noChangeArrowheads="1"/>
              </p:cNvSpPr>
              <p:nvPr/>
            </p:nvSpPr>
            <p:spPr bwMode="auto">
              <a:xfrm>
                <a:off x="5259" y="9979"/>
                <a:ext cx="5309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Plants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6" name="Oval 12"/>
              <p:cNvSpPr>
                <a:spLocks noChangeArrowheads="1"/>
              </p:cNvSpPr>
              <p:nvPr/>
            </p:nvSpPr>
            <p:spPr bwMode="auto">
              <a:xfrm>
                <a:off x="5259" y="9198"/>
                <a:ext cx="5309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Animals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7" name="Oval 13"/>
              <p:cNvSpPr>
                <a:spLocks noChangeArrowheads="1"/>
              </p:cNvSpPr>
              <p:nvPr/>
            </p:nvSpPr>
            <p:spPr bwMode="auto">
              <a:xfrm>
                <a:off x="5315" y="8453"/>
                <a:ext cx="5309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Mankind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8" name="Oval 14"/>
              <p:cNvSpPr>
                <a:spLocks noChangeArrowheads="1"/>
              </p:cNvSpPr>
              <p:nvPr/>
            </p:nvSpPr>
            <p:spPr bwMode="auto">
              <a:xfrm>
                <a:off x="5315" y="7669"/>
                <a:ext cx="5309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Angelic Beings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9" name="Oval 15"/>
              <p:cNvSpPr>
                <a:spLocks noChangeArrowheads="1"/>
              </p:cNvSpPr>
              <p:nvPr/>
            </p:nvSpPr>
            <p:spPr bwMode="auto">
              <a:xfrm>
                <a:off x="5315" y="6892"/>
                <a:ext cx="5309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GOD </a:t>
                </a:r>
                <a:r>
                  <a:rPr kumimoji="0" lang="en-US" sz="12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(Primus Mobile</a:t>
                </a: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)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5181600" y="1422589"/>
              <a:ext cx="1752815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800" b="1" cap="all" spc="0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Spirit</a:t>
              </a:r>
              <a:endParaRPr lang="en-US" sz="4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577405" y="5399174"/>
              <a:ext cx="1224310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Matter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778785" y="3299165"/>
              <a:ext cx="3011076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Rational Soul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71D5480-F88B-455A-8089-050EBFBDBDD4}"/>
              </a:ext>
            </a:extLst>
          </p:cNvPr>
          <p:cNvSpPr txBox="1"/>
          <p:nvPr/>
        </p:nvSpPr>
        <p:spPr>
          <a:xfrm>
            <a:off x="359158" y="914400"/>
            <a:ext cx="49509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system-ui"/>
              </a:rPr>
              <a:t>Psalm 8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 (King James Version 1611)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O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, our Lord, how excellent is thy name in all the earth! who hast set thy glory above the heavens. . . .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When I consider thy heavens, the work of thy fingers, the moon and the stars, which thou hast ordained;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What is man, that thou art mindful of him? . . .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 thou hast made him a little lower than the angels, and hast crowned him with glory and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ystem-ui"/>
              </a:rPr>
              <a:t>honour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Thou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ystem-ui"/>
              </a:rPr>
              <a:t>madest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 him to have dominion over the works of thy hands; thou hast put all things under his feet: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All sheep and oxen, yea, and the beasts of the field;</a:t>
            </a:r>
          </a:p>
          <a:p>
            <a:pPr algn="l"/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 fowl of the air, and the fish of the sea, and whatsoever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ystem-ui"/>
              </a:rPr>
              <a:t>passeth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 through the paths of the seas. . . 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97D1F4E-C3B0-4A03-A787-169392F51DF5}"/>
              </a:ext>
            </a:extLst>
          </p:cNvPr>
          <p:cNvCxnSpPr>
            <a:cxnSpLocks/>
          </p:cNvCxnSpPr>
          <p:nvPr/>
        </p:nvCxnSpPr>
        <p:spPr>
          <a:xfrm flipV="1">
            <a:off x="1752600" y="3294817"/>
            <a:ext cx="5044096" cy="2084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6DF8C4D-024A-48F0-B0CD-71ADD7F595A4}"/>
              </a:ext>
            </a:extLst>
          </p:cNvPr>
          <p:cNvCxnSpPr>
            <a:cxnSpLocks/>
          </p:cNvCxnSpPr>
          <p:nvPr/>
        </p:nvCxnSpPr>
        <p:spPr>
          <a:xfrm flipV="1">
            <a:off x="1066800" y="2755053"/>
            <a:ext cx="5453736" cy="10795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6DC628B-9C6E-4244-8ABB-ECF63A4A92BB}"/>
              </a:ext>
            </a:extLst>
          </p:cNvPr>
          <p:cNvGrpSpPr/>
          <p:nvPr/>
        </p:nvGrpSpPr>
        <p:grpSpPr>
          <a:xfrm rot="21010803">
            <a:off x="5066916" y="3961021"/>
            <a:ext cx="1781293" cy="1161402"/>
            <a:chOff x="5129432" y="3958799"/>
            <a:chExt cx="1660145" cy="1161402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411A146-85C5-488E-B104-399CFC1C3370}"/>
                </a:ext>
              </a:extLst>
            </p:cNvPr>
            <p:cNvCxnSpPr>
              <a:cxnSpLocks/>
            </p:cNvCxnSpPr>
            <p:nvPr/>
          </p:nvCxnSpPr>
          <p:spPr>
            <a:xfrm rot="589197" flipV="1">
              <a:off x="5195245" y="3958799"/>
              <a:ext cx="1548835" cy="71948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F5B35F2E-00AE-46A5-91F9-D2B91ACA886B}"/>
                </a:ext>
              </a:extLst>
            </p:cNvPr>
            <p:cNvCxnSpPr>
              <a:cxnSpLocks/>
            </p:cNvCxnSpPr>
            <p:nvPr/>
          </p:nvCxnSpPr>
          <p:spPr>
            <a:xfrm rot="589197" flipV="1">
              <a:off x="5182615" y="4455944"/>
              <a:ext cx="1606962" cy="22403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DA90EF33-2679-44DE-B73A-8C477F030CAD}"/>
                </a:ext>
              </a:extLst>
            </p:cNvPr>
            <p:cNvCxnSpPr>
              <a:cxnSpLocks/>
            </p:cNvCxnSpPr>
            <p:nvPr/>
          </p:nvCxnSpPr>
          <p:spPr>
            <a:xfrm rot="589197">
              <a:off x="5129432" y="4641064"/>
              <a:ext cx="1237990" cy="47913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5737553-C8EA-4803-9DAB-429458D60506}"/>
              </a:ext>
            </a:extLst>
          </p:cNvPr>
          <p:cNvCxnSpPr/>
          <p:nvPr/>
        </p:nvCxnSpPr>
        <p:spPr>
          <a:xfrm>
            <a:off x="457200" y="3962400"/>
            <a:ext cx="60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02A6EEF-6857-47B0-936D-35AA286EBC40}"/>
              </a:ext>
            </a:extLst>
          </p:cNvPr>
          <p:cNvCxnSpPr>
            <a:cxnSpLocks/>
          </p:cNvCxnSpPr>
          <p:nvPr/>
        </p:nvCxnSpPr>
        <p:spPr>
          <a:xfrm>
            <a:off x="1295400" y="342900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E95601E-2DEF-447D-B0D1-5A38DF4D5B0F}"/>
              </a:ext>
            </a:extLst>
          </p:cNvPr>
          <p:cNvCxnSpPr>
            <a:cxnSpLocks/>
          </p:cNvCxnSpPr>
          <p:nvPr/>
        </p:nvCxnSpPr>
        <p:spPr>
          <a:xfrm>
            <a:off x="3657600" y="4818008"/>
            <a:ext cx="1371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A59080F-4C4F-48B7-9809-A5A930A3B3F9}"/>
              </a:ext>
            </a:extLst>
          </p:cNvPr>
          <p:cNvCxnSpPr>
            <a:cxnSpLocks/>
          </p:cNvCxnSpPr>
          <p:nvPr/>
        </p:nvCxnSpPr>
        <p:spPr>
          <a:xfrm>
            <a:off x="457200" y="5029200"/>
            <a:ext cx="685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49934B7-C740-4FD7-8323-8B493E57513D}"/>
              </a:ext>
            </a:extLst>
          </p:cNvPr>
          <p:cNvCxnSpPr>
            <a:cxnSpLocks/>
          </p:cNvCxnSpPr>
          <p:nvPr/>
        </p:nvCxnSpPr>
        <p:spPr>
          <a:xfrm>
            <a:off x="457200" y="1778622"/>
            <a:ext cx="152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F1DD1F5-7A6F-4F3A-9A59-5D43D3759760}"/>
              </a:ext>
            </a:extLst>
          </p:cNvPr>
          <p:cNvCxnSpPr>
            <a:cxnSpLocks/>
          </p:cNvCxnSpPr>
          <p:nvPr/>
        </p:nvCxnSpPr>
        <p:spPr>
          <a:xfrm>
            <a:off x="1981200" y="1723576"/>
            <a:ext cx="4470662" cy="37290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55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“What a Piece of Work is a Man”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Caught in the middle between the spiritual and the physical</a:t>
            </a:r>
          </a:p>
          <a:p>
            <a:r>
              <a:rPr lang="en-US" sz="3000" dirty="0"/>
              <a:t>Spiritual/divine soul anchored to a physical body</a:t>
            </a:r>
          </a:p>
          <a:p>
            <a:r>
              <a:rPr lang="en-US" sz="3000" dirty="0"/>
              <a:t>Humans, therefore, are caught in a continuous struggle </a:t>
            </a:r>
          </a:p>
          <a:p>
            <a:pPr lvl="1"/>
            <a:r>
              <a:rPr lang="en-US" dirty="0"/>
              <a:t>between earthly passions (like animals) </a:t>
            </a:r>
          </a:p>
          <a:p>
            <a:pPr lvl="1"/>
            <a:r>
              <a:rPr lang="en-US" dirty="0"/>
              <a:t>and heavenly aspirations (like angels) </a:t>
            </a:r>
          </a:p>
          <a:p>
            <a:pPr lvl="1"/>
            <a:r>
              <a:rPr lang="en-US" dirty="0"/>
              <a:t>immortal soul housed in a mortal body</a:t>
            </a:r>
          </a:p>
          <a:p>
            <a:r>
              <a:rPr lang="en-US" dirty="0"/>
              <a:t>What sets man apart from animals?  </a:t>
            </a:r>
          </a:p>
          <a:p>
            <a:pPr lvl="1"/>
            <a:r>
              <a:rPr lang="en-US" dirty="0"/>
              <a:t>a rational soul</a:t>
            </a:r>
          </a:p>
          <a:p>
            <a:pPr lvl="1"/>
            <a:r>
              <a:rPr lang="en-US" i="1" dirty="0"/>
              <a:t>Hamlet</a:t>
            </a:r>
            <a:r>
              <a:rPr lang="en-US" dirty="0"/>
              <a:t> 1.2.129-59, esp. 150-1</a:t>
            </a:r>
          </a:p>
          <a:p>
            <a:pPr lvl="1"/>
            <a:r>
              <a:rPr lang="en-US" i="1" dirty="0"/>
              <a:t>Hamlet</a:t>
            </a:r>
            <a:r>
              <a:rPr lang="en-US" dirty="0"/>
              <a:t> 2.2.300-6</a:t>
            </a:r>
          </a:p>
        </p:txBody>
      </p:sp>
      <p:pic>
        <p:nvPicPr>
          <p:cNvPr id="4" name="Picture 3" descr="Hamlet_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3429000"/>
            <a:ext cx="1955321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1D5480-F88B-455A-8089-050EBFBDBDD4}"/>
              </a:ext>
            </a:extLst>
          </p:cNvPr>
          <p:cNvSpPr txBox="1"/>
          <p:nvPr/>
        </p:nvSpPr>
        <p:spPr>
          <a:xfrm>
            <a:off x="487749" y="1029941"/>
            <a:ext cx="495099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i="0" dirty="0">
                <a:solidFill>
                  <a:srgbClr val="000000"/>
                </a:solidFill>
                <a:effectLst/>
                <a:latin typeface="system-ui"/>
              </a:rPr>
              <a:t>Hamlet:</a:t>
            </a:r>
            <a:endParaRPr lang="en-US" sz="16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 have of late—but wherefore I know not—lost all my mirth, forgone all custom of exercises; and indeed it goes so heavily with my disposition that this goodly frame, the earth, seems to me a sterile promontory, this most excellent canopy, the air, look you, this brave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o'erhanging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firmament, this majestical roof fretted with golden fire, why, it appears no other thing to me than a foul and pestilent congregation of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vapours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 What a piece of work is a man! how noble in reason! how infinite in faculty! in form and moving how express and admirable! in action how like an angel! in apprehension how like a god! the beauty of the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world! the paragon of animals! And yet, to me,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what is this quintessence of dust? man delights not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me: no, nor woman neither, though by your smiling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you seem to say so.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ystem-ui"/>
              </a:rPr>
              <a:t>(2.2.292-305 Pelican ed.)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Great Chain of Being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D87CABD-8DCF-4765-ADC5-AA4768F07E80}"/>
              </a:ext>
            </a:extLst>
          </p:cNvPr>
          <p:cNvGrpSpPr/>
          <p:nvPr/>
        </p:nvGrpSpPr>
        <p:grpSpPr>
          <a:xfrm>
            <a:off x="5176581" y="1439082"/>
            <a:ext cx="3608261" cy="4499805"/>
            <a:chOff x="5181600" y="1422589"/>
            <a:chExt cx="3608261" cy="4499805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5778785" y="1785696"/>
              <a:ext cx="2917442" cy="3733800"/>
              <a:chOff x="5259" y="6892"/>
              <a:chExt cx="5365" cy="4848"/>
            </a:xfrm>
          </p:grpSpPr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5259" y="10827"/>
                <a:ext cx="5309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Inanimate Earth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5" name="Oval 11"/>
              <p:cNvSpPr>
                <a:spLocks noChangeArrowheads="1"/>
              </p:cNvSpPr>
              <p:nvPr/>
            </p:nvSpPr>
            <p:spPr bwMode="auto">
              <a:xfrm>
                <a:off x="5259" y="9979"/>
                <a:ext cx="5309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Plants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6" name="Oval 12"/>
              <p:cNvSpPr>
                <a:spLocks noChangeArrowheads="1"/>
              </p:cNvSpPr>
              <p:nvPr/>
            </p:nvSpPr>
            <p:spPr bwMode="auto">
              <a:xfrm>
                <a:off x="5259" y="9198"/>
                <a:ext cx="5309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Animals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7" name="Oval 13"/>
              <p:cNvSpPr>
                <a:spLocks noChangeArrowheads="1"/>
              </p:cNvSpPr>
              <p:nvPr/>
            </p:nvSpPr>
            <p:spPr bwMode="auto">
              <a:xfrm>
                <a:off x="5315" y="8453"/>
                <a:ext cx="5309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Mankind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8" name="Oval 14"/>
              <p:cNvSpPr>
                <a:spLocks noChangeArrowheads="1"/>
              </p:cNvSpPr>
              <p:nvPr/>
            </p:nvSpPr>
            <p:spPr bwMode="auto">
              <a:xfrm>
                <a:off x="5315" y="7669"/>
                <a:ext cx="5309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Angelic Beings</a:t>
                </a: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9" name="Oval 15"/>
              <p:cNvSpPr>
                <a:spLocks noChangeArrowheads="1"/>
              </p:cNvSpPr>
              <p:nvPr/>
            </p:nvSpPr>
            <p:spPr bwMode="auto">
              <a:xfrm>
                <a:off x="5315" y="6892"/>
                <a:ext cx="5309" cy="9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GOD </a:t>
                </a:r>
                <a:r>
                  <a:rPr kumimoji="0" lang="en-US" sz="12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(Primus Mobile</a:t>
                </a: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)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5181600" y="1422589"/>
              <a:ext cx="1752815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en-US" sz="2800" b="1" cap="all" spc="0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Spirit</a:t>
              </a:r>
              <a:endParaRPr lang="en-US" sz="40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577405" y="5399174"/>
              <a:ext cx="1224310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Matter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778785" y="3299165"/>
              <a:ext cx="3011076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Rational Soul</a:t>
              </a: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97D1F4E-C3B0-4A03-A787-169392F51DF5}"/>
              </a:ext>
            </a:extLst>
          </p:cNvPr>
          <p:cNvCxnSpPr>
            <a:cxnSpLocks/>
          </p:cNvCxnSpPr>
          <p:nvPr/>
        </p:nvCxnSpPr>
        <p:spPr>
          <a:xfrm flipV="1">
            <a:off x="1905000" y="3294817"/>
            <a:ext cx="4891696" cy="73703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6DF8C4D-024A-48F0-B0CD-71ADD7F595A4}"/>
              </a:ext>
            </a:extLst>
          </p:cNvPr>
          <p:cNvCxnSpPr>
            <a:cxnSpLocks/>
          </p:cNvCxnSpPr>
          <p:nvPr/>
        </p:nvCxnSpPr>
        <p:spPr>
          <a:xfrm flipV="1">
            <a:off x="4131871" y="2755053"/>
            <a:ext cx="2388665" cy="178887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411A146-85C5-488E-B104-399CFC1C3370}"/>
              </a:ext>
            </a:extLst>
          </p:cNvPr>
          <p:cNvCxnSpPr>
            <a:cxnSpLocks/>
          </p:cNvCxnSpPr>
          <p:nvPr/>
        </p:nvCxnSpPr>
        <p:spPr>
          <a:xfrm flipV="1">
            <a:off x="3438964" y="3898632"/>
            <a:ext cx="3295179" cy="113985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5B35F2E-00AE-46A5-91F9-D2B91ACA886B}"/>
              </a:ext>
            </a:extLst>
          </p:cNvPr>
          <p:cNvCxnSpPr>
            <a:cxnSpLocks/>
          </p:cNvCxnSpPr>
          <p:nvPr/>
        </p:nvCxnSpPr>
        <p:spPr>
          <a:xfrm flipV="1">
            <a:off x="3200400" y="2170123"/>
            <a:ext cx="3200400" cy="25601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A90EF33-2679-44DE-B73A-8C477F030CAD}"/>
              </a:ext>
            </a:extLst>
          </p:cNvPr>
          <p:cNvCxnSpPr>
            <a:cxnSpLocks/>
          </p:cNvCxnSpPr>
          <p:nvPr/>
        </p:nvCxnSpPr>
        <p:spPr>
          <a:xfrm flipV="1">
            <a:off x="3554180" y="5147744"/>
            <a:ext cx="2846620" cy="20648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5737553-C8EA-4803-9DAB-429458D60506}"/>
              </a:ext>
            </a:extLst>
          </p:cNvPr>
          <p:cNvCxnSpPr>
            <a:cxnSpLocks/>
          </p:cNvCxnSpPr>
          <p:nvPr/>
        </p:nvCxnSpPr>
        <p:spPr>
          <a:xfrm>
            <a:off x="1447800" y="411480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02A6EEF-6857-47B0-936D-35AA286EBC40}"/>
              </a:ext>
            </a:extLst>
          </p:cNvPr>
          <p:cNvCxnSpPr>
            <a:cxnSpLocks/>
          </p:cNvCxnSpPr>
          <p:nvPr/>
        </p:nvCxnSpPr>
        <p:spPr>
          <a:xfrm>
            <a:off x="3557833" y="4648200"/>
            <a:ext cx="5740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E95601E-2DEF-447D-B0D1-5A38DF4D5B0F}"/>
              </a:ext>
            </a:extLst>
          </p:cNvPr>
          <p:cNvCxnSpPr>
            <a:cxnSpLocks/>
          </p:cNvCxnSpPr>
          <p:nvPr/>
        </p:nvCxnSpPr>
        <p:spPr>
          <a:xfrm>
            <a:off x="1591646" y="5184405"/>
            <a:ext cx="176115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A59080F-4C4F-48B7-9809-A5A930A3B3F9}"/>
              </a:ext>
            </a:extLst>
          </p:cNvPr>
          <p:cNvCxnSpPr>
            <a:cxnSpLocks/>
          </p:cNvCxnSpPr>
          <p:nvPr/>
        </p:nvCxnSpPr>
        <p:spPr>
          <a:xfrm>
            <a:off x="2839039" y="4953000"/>
            <a:ext cx="36136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C370090-EA0D-4CE2-8A2B-6737B2B59BF4}"/>
              </a:ext>
            </a:extLst>
          </p:cNvPr>
          <p:cNvCxnSpPr>
            <a:cxnSpLocks/>
          </p:cNvCxnSpPr>
          <p:nvPr/>
        </p:nvCxnSpPr>
        <p:spPr>
          <a:xfrm>
            <a:off x="1676400" y="5535989"/>
            <a:ext cx="188143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3AC5B62-B7CE-4400-9EAB-C9D5308DB4CF}"/>
              </a:ext>
            </a:extLst>
          </p:cNvPr>
          <p:cNvCxnSpPr>
            <a:cxnSpLocks/>
          </p:cNvCxnSpPr>
          <p:nvPr/>
        </p:nvCxnSpPr>
        <p:spPr>
          <a:xfrm>
            <a:off x="3246500" y="4114800"/>
            <a:ext cx="5983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FBBF31F-2F84-4B0E-9059-B56D5F701E88}"/>
              </a:ext>
            </a:extLst>
          </p:cNvPr>
          <p:cNvCxnSpPr>
            <a:cxnSpLocks/>
          </p:cNvCxnSpPr>
          <p:nvPr/>
        </p:nvCxnSpPr>
        <p:spPr>
          <a:xfrm flipV="1">
            <a:off x="3886445" y="3559066"/>
            <a:ext cx="2632145" cy="4582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91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6F03-6DBE-42EE-97FF-E7B62E99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Again from Hamlet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E4A22-4A15-47C6-A847-83270E0AB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441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O, that this too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too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solid flesh would melt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Thaw and resolve itself into a dew!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 that the Everlasting had not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fix'd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His canon '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gainst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self-slaughter! O God! God!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How weary, stale, flat and unprofitable,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Seem to me all the uses of this world!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Fie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on't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! ah fie! 'tis an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unweeded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garden,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That grows to seed; things rank and gross in nature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Possess it merely. That it should come to this!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But two months dead: nay, not so much, not two: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 excellent a king; that was, to this,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Hyperion to a satyr; so loving to my mother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That he might not beteem the winds of heaven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Visit her face too roughly. Heaven and earth!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Must I remember? why, she would hang on him,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As if increase of appetite had grown</a:t>
            </a:r>
            <a:br>
              <a:rPr lang="en-US" sz="1600" dirty="0"/>
            </a:b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 what it fed on: and yet, within a month--</a:t>
            </a:r>
            <a:endParaRPr lang="en-US" sz="1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259DF66-145E-4C48-A76F-7AFBC22C559C}"/>
              </a:ext>
            </a:extLst>
          </p:cNvPr>
          <p:cNvSpPr txBox="1">
            <a:spLocks/>
          </p:cNvSpPr>
          <p:nvPr/>
        </p:nvSpPr>
        <p:spPr>
          <a:xfrm>
            <a:off x="4572000" y="1600200"/>
            <a:ext cx="4648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Let me not think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on't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--Frailty, thy name is woman!--</a:t>
            </a:r>
            <a:br>
              <a:rPr lang="en-US" sz="1600" dirty="0"/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 little month, or ere those shoes were old</a:t>
            </a:r>
            <a:br>
              <a:rPr lang="en-US" sz="1600" dirty="0"/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With which she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follow'd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my poor father's body,</a:t>
            </a:r>
            <a:br>
              <a:rPr lang="en-US" sz="1600" dirty="0"/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Like Niobe, all tears:--why she, even she--</a:t>
            </a:r>
            <a:br>
              <a:rPr lang="en-US" sz="1600" dirty="0"/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O, God! 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a beast, that wants discourse of reason,</a:t>
            </a:r>
            <a:br>
              <a:rPr lang="en-US" sz="1600" dirty="0">
                <a:highlight>
                  <a:srgbClr val="FFFF00"/>
                </a:highlight>
              </a:rPr>
            </a:b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Would have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mourn'd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 longer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--married with my uncle,</a:t>
            </a:r>
            <a:br>
              <a:rPr lang="en-US" sz="1600" dirty="0"/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My father's brother, but no more like my father</a:t>
            </a:r>
            <a:br>
              <a:rPr lang="en-US" sz="1600" dirty="0"/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Than I to Hercules: within a month:</a:t>
            </a:r>
            <a:br>
              <a:rPr lang="en-US" sz="1600" dirty="0"/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Ere yet the salt of most unrighteous tears</a:t>
            </a:r>
            <a:br>
              <a:rPr lang="en-US" sz="1600" dirty="0"/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Had left the flushing in her galled eyes,</a:t>
            </a:r>
            <a:br>
              <a:rPr lang="en-US" sz="1600" dirty="0"/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She married. O, most wicked speed, to post</a:t>
            </a:r>
            <a:br>
              <a:rPr lang="en-US" sz="1600" dirty="0"/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With such dexterity to incestuous sheets!</a:t>
            </a:r>
            <a:br>
              <a:rPr lang="en-US" sz="1600" dirty="0"/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 not nor it cannot come to good:</a:t>
            </a:r>
            <a:br>
              <a:rPr lang="en-US" sz="1600" dirty="0"/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But break, my heart; for I must hold my tongue.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47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 and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981199"/>
          </a:xfrm>
        </p:spPr>
        <p:txBody>
          <a:bodyPr>
            <a:normAutofit/>
          </a:bodyPr>
          <a:lstStyle/>
          <a:p>
            <a:r>
              <a:rPr lang="en-US" sz="2800" dirty="0"/>
              <a:t>a delicate balance within these hierarchies</a:t>
            </a:r>
          </a:p>
          <a:p>
            <a:r>
              <a:rPr lang="en-US" sz="2800" dirty="0"/>
              <a:t>knock something out of order, and the whole system could collapse</a:t>
            </a:r>
          </a:p>
          <a:p>
            <a:r>
              <a:rPr lang="en-US" sz="2800" dirty="0"/>
              <a:t>chaos ensues—loss of order and control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352800"/>
            <a:ext cx="47244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Humours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 fluids in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man’s internal system had to have balance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/>
              <a:t>b</a:t>
            </a:r>
            <a:r>
              <a:rPr lang="en-US" sz="2800" baseline="0" dirty="0"/>
              <a:t>lood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/>
              <a:t>p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hlegm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/>
              <a:t>y</a:t>
            </a:r>
            <a:r>
              <a:rPr lang="en-US" sz="2800" baseline="0" dirty="0"/>
              <a:t>ellow bile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/>
              <a:t>b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bile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/>
              <a:t>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ffected temperament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davinci_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3352800"/>
            <a:ext cx="3214688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1134</Words>
  <Application>Microsoft Office PowerPoint</Application>
  <PresentationFormat>On-screen Show (4:3)</PresentationFormat>
  <Paragraphs>97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Montserrat</vt:lpstr>
      <vt:lpstr>system-ui</vt:lpstr>
      <vt:lpstr>Times New Roman</vt:lpstr>
      <vt:lpstr>Wingdings</vt:lpstr>
      <vt:lpstr>Office Theme</vt:lpstr>
      <vt:lpstr>The Elizabethan World View</vt:lpstr>
      <vt:lpstr>Traditionally Accepted Beliefs</vt:lpstr>
      <vt:lpstr>The Great Chain of Being</vt:lpstr>
      <vt:lpstr>The Great Chain of Being</vt:lpstr>
      <vt:lpstr>The Great Chain of Being</vt:lpstr>
      <vt:lpstr>“What a Piece of Work is a Man”</vt:lpstr>
      <vt:lpstr>The Great Chain of Being</vt:lpstr>
      <vt:lpstr>Again from Hamlet</vt:lpstr>
      <vt:lpstr>Balance and Order</vt:lpstr>
      <vt:lpstr>What About Royalty?</vt:lpstr>
      <vt:lpstr>Other Challenges to Traditional Thought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Elizabethan World View</dc:title>
  <dc:creator>jbennett</dc:creator>
  <cp:lastModifiedBy>Jennifer Bennett</cp:lastModifiedBy>
  <cp:revision>119</cp:revision>
  <dcterms:created xsi:type="dcterms:W3CDTF">2011-09-06T14:24:23Z</dcterms:created>
  <dcterms:modified xsi:type="dcterms:W3CDTF">2022-09-12T16:48:33Z</dcterms:modified>
</cp:coreProperties>
</file>