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70" r:id="rId6"/>
    <p:sldId id="264" r:id="rId7"/>
    <p:sldId id="260" r:id="rId8"/>
    <p:sldId id="261" r:id="rId9"/>
    <p:sldId id="268" r:id="rId10"/>
    <p:sldId id="269" r:id="rId11"/>
    <p:sldId id="263" r:id="rId12"/>
    <p:sldId id="265" r:id="rId13"/>
    <p:sldId id="271" r:id="rId14"/>
    <p:sldId id="262"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A53C"/>
    <a:srgbClr val="005EA4"/>
    <a:srgbClr val="57257D"/>
    <a:srgbClr val="653090"/>
    <a:srgbClr val="9900CC"/>
    <a:srgbClr val="CE64BF"/>
    <a:srgbClr val="922E84"/>
    <a:srgbClr val="CC00FF"/>
    <a:srgbClr val="4A206A"/>
    <a:srgbClr val="B90F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5326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326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CB7EB37F-C2BB-4B46-A218-6BD409F44A2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932390F-C61A-4910-BA5F-FBB58208CD9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D4DAE3C-71FC-4AEA-9E3C-29AC73DFA5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33414E-FCD5-4FB1-BB4A-8FA5130116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E7EAAF6-2C27-484E-8377-9917246732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69527C3-658A-4D7A-AA6C-FDD8CBC488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97E4D6C-4913-4F92-ADAE-2F824E3DAB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7DE943C-C948-44B1-9962-771209877B6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EABFB7C-C48F-4E55-BBB5-3AB0337F09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F1ACDFC-C20D-43CC-A440-9B44A122D7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E5BF7D0-AF42-4EAD-9C6E-DB6E1AA39D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p>
        </p:txBody>
      </p:sp>
      <p:sp>
        <p:nvSpPr>
          <p:cNvPr id="522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522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p>
        </p:txBody>
      </p:sp>
      <p:sp>
        <p:nvSpPr>
          <p:cNvPr id="522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522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p>
        </p:txBody>
      </p:sp>
      <p:sp>
        <p:nvSpPr>
          <p:cNvPr id="522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p>
        </p:txBody>
      </p:sp>
      <p:sp>
        <p:nvSpPr>
          <p:cNvPr id="522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5223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5223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6B1B9DB0-04CF-4B88-8ABA-ECB135F633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Essay Structure</a:t>
            </a:r>
          </a:p>
        </p:txBody>
      </p:sp>
      <p:sp>
        <p:nvSpPr>
          <p:cNvPr id="3075" name="Rectangle 3"/>
          <p:cNvSpPr>
            <a:spLocks noGrp="1" noChangeArrowheads="1"/>
          </p:cNvSpPr>
          <p:nvPr>
            <p:ph type="subTitle" idx="1"/>
          </p:nvPr>
        </p:nvSpPr>
        <p:spPr>
          <a:xfrm>
            <a:off x="990600" y="3810000"/>
            <a:ext cx="7010400" cy="1752600"/>
          </a:xfrm>
        </p:spPr>
        <p:txBody>
          <a:bodyPr/>
          <a:lstStyle/>
          <a:p>
            <a:pPr algn="l" eaLnBrk="1" hangingPunct="1"/>
            <a:r>
              <a:rPr lang="en-US" sz="4000" dirty="0" smtClean="0"/>
              <a:t>Basic Format of the Essay &amp;</a:t>
            </a:r>
          </a:p>
          <a:p>
            <a:pPr algn="l" eaLnBrk="1" hangingPunct="1"/>
            <a:r>
              <a:rPr lang="en-US" sz="4000" dirty="0" smtClean="0"/>
              <a:t>The Introduction</a:t>
            </a:r>
            <a:endParaRPr lang="en-US" i="1" dirty="0" smtClean="0">
              <a:solidFill>
                <a:schemeClr val="tx2"/>
              </a:solidFill>
            </a:endParaRPr>
          </a:p>
        </p:txBody>
      </p:sp>
      <p:sp>
        <p:nvSpPr>
          <p:cNvPr id="4" name="Rectangle 3"/>
          <p:cNvSpPr/>
          <p:nvPr/>
        </p:nvSpPr>
        <p:spPr>
          <a:xfrm>
            <a:off x="4343400" y="5410200"/>
            <a:ext cx="4572000" cy="1200329"/>
          </a:xfrm>
          <a:prstGeom prst="rect">
            <a:avLst/>
          </a:prstGeom>
        </p:spPr>
        <p:txBody>
          <a:bodyPr>
            <a:spAutoFit/>
          </a:bodyPr>
          <a:lstStyle/>
          <a:p>
            <a:pPr algn="r"/>
            <a:r>
              <a:rPr lang="en-US" i="1" dirty="0" smtClean="0"/>
              <a:t>Jennifer A. Bennett</a:t>
            </a:r>
          </a:p>
          <a:p>
            <a:pPr algn="r"/>
            <a:r>
              <a:rPr lang="en-US" i="1" dirty="0" smtClean="0"/>
              <a:t>Sanderson High School</a:t>
            </a:r>
          </a:p>
          <a:p>
            <a:pPr algn="r"/>
            <a:r>
              <a:rPr lang="en-US" i="1" dirty="0" smtClean="0"/>
              <a:t>Raleigh, North Carolina</a:t>
            </a:r>
          </a:p>
          <a:p>
            <a:pPr algn="r"/>
            <a:r>
              <a:rPr lang="en-US" i="1" dirty="0" smtClean="0"/>
              <a:t>Wake County Public School System</a:t>
            </a:r>
            <a:endParaRPr lang="en-US"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 Anecdote</a:t>
            </a:r>
            <a:endParaRPr lang="en-US" dirty="0"/>
          </a:p>
        </p:txBody>
      </p:sp>
      <p:sp>
        <p:nvSpPr>
          <p:cNvPr id="3" name="Content Placeholder 2"/>
          <p:cNvSpPr>
            <a:spLocks noGrp="1"/>
          </p:cNvSpPr>
          <p:nvPr>
            <p:ph idx="1"/>
          </p:nvPr>
        </p:nvSpPr>
        <p:spPr>
          <a:xfrm>
            <a:off x="533400" y="2017712"/>
            <a:ext cx="8421688" cy="4611687"/>
          </a:xfrm>
        </p:spPr>
        <p:txBody>
          <a:bodyPr/>
          <a:lstStyle/>
          <a:p>
            <a:r>
              <a:rPr lang="en-US" sz="2000" dirty="0" smtClean="0"/>
              <a:t>“Anyway, we was coming on the bus, and it was pitch dark, maybe 4:00 in the morning. We were coming down from the north and we cross over this big bridge, I think it might have been the bridge over the Susquehanna. . . . There had been all this stuff in the newspaper . . . [some] were in total panic mode — Call out the National Guard! Alert the 101st Airborne! Close the liquor stores! Hide the white women! Evacuate the children to the countryside! It was like they thought the Mongol hordes of </a:t>
            </a:r>
            <a:r>
              <a:rPr lang="en-US" sz="2000" dirty="0" err="1" smtClean="0"/>
              <a:t>Gengiz</a:t>
            </a:r>
            <a:r>
              <a:rPr lang="en-US" sz="2000" dirty="0" smtClean="0"/>
              <a:t> [sic] Khan were descending on the nation's capitol to rape, ravage, and pillage.”</a:t>
            </a:r>
            <a:br>
              <a:rPr lang="en-US" sz="2000" dirty="0" smtClean="0"/>
            </a:br>
            <a:endParaRPr lang="en-US" sz="2000" dirty="0" smtClean="0"/>
          </a:p>
          <a:p>
            <a:r>
              <a:rPr lang="en-US" sz="2000" dirty="0" smtClean="0"/>
              <a:t>(How do I connect this story to my thesis??)</a:t>
            </a:r>
          </a:p>
          <a:p>
            <a:r>
              <a:rPr lang="en-US" sz="2000" dirty="0" smtClean="0"/>
              <a:t>Instead of fearing violent attacks, the newspapers should have been more concerned about the words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lstStyle/>
          <a:p>
            <a:r>
              <a:rPr lang="en-US" dirty="0" smtClean="0"/>
              <a:t>After your </a:t>
            </a:r>
            <a:r>
              <a:rPr lang="en-US" i="1" dirty="0" smtClean="0"/>
              <a:t>general opening statement</a:t>
            </a:r>
            <a:r>
              <a:rPr lang="en-US" dirty="0" smtClean="0"/>
              <a:t>, you need to lead the reader to your </a:t>
            </a:r>
            <a:r>
              <a:rPr lang="en-US" i="1" dirty="0" smtClean="0"/>
              <a:t>specific</a:t>
            </a:r>
            <a:r>
              <a:rPr lang="en-US" dirty="0" smtClean="0"/>
              <a:t> </a:t>
            </a:r>
            <a:r>
              <a:rPr lang="en-US" i="1" dirty="0" smtClean="0"/>
              <a:t>thesis</a:t>
            </a:r>
            <a:r>
              <a:rPr lang="en-US" dirty="0" smtClean="0"/>
              <a:t> and </a:t>
            </a:r>
            <a:r>
              <a:rPr lang="en-US" i="1" dirty="0" smtClean="0"/>
              <a:t>comment</a:t>
            </a:r>
            <a:r>
              <a:rPr lang="en-US" dirty="0" smtClean="0"/>
              <a:t> (the part of the thesis that lists your main pts.).</a:t>
            </a:r>
          </a:p>
          <a:p>
            <a:r>
              <a:rPr lang="en-US" dirty="0" smtClean="0"/>
              <a:t>Logically transition the reader down to thesis, gradually becoming more specific.</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Transitioning</a:t>
            </a:r>
            <a:r>
              <a:rPr lang="en-US" dirty="0" smtClean="0"/>
              <a:t>: </a:t>
            </a:r>
            <a:br>
              <a:rPr lang="en-US" dirty="0" smtClean="0"/>
            </a:br>
            <a:r>
              <a:rPr lang="en-US" dirty="0" smtClean="0"/>
              <a:t>Sample Intro. Paragraph</a:t>
            </a:r>
            <a:endParaRPr lang="en-US" dirty="0"/>
          </a:p>
        </p:txBody>
      </p:sp>
      <p:sp>
        <p:nvSpPr>
          <p:cNvPr id="4" name="Content Placeholder 3"/>
          <p:cNvSpPr>
            <a:spLocks noGrp="1"/>
          </p:cNvSpPr>
          <p:nvPr>
            <p:ph idx="1"/>
          </p:nvPr>
        </p:nvSpPr>
        <p:spPr>
          <a:xfrm>
            <a:off x="304800" y="2133600"/>
            <a:ext cx="8650288" cy="4572000"/>
          </a:xfrm>
        </p:spPr>
        <p:txBody>
          <a:bodyPr/>
          <a:lstStyle/>
          <a:p>
            <a:pPr>
              <a:buNone/>
            </a:pPr>
            <a:r>
              <a:rPr lang="en-US" sz="2400" dirty="0" smtClean="0"/>
              <a:t>    </a:t>
            </a:r>
            <a:r>
              <a:rPr lang="en-US" sz="2600" dirty="0" smtClean="0"/>
              <a:t>How can language be as powerful a weapon as a gun? Most people would consider the analogy ludicrous.  Dr. Martin Luther King, Jr., however, abhorred violence and did not consider it an option in the war against segregation in mid-twentieth century America. King’s most powerful weapons were his words.  In his “I Have a Dream” speech, he artfully crafts his rhetoric, using the power of metaphor, imagery, and repetition to expose the evils of racism and segregation and to inspire his audience to immediate and enduring action against them.</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Isosceles Triangle 1"/>
          <p:cNvSpPr>
            <a:spLocks noChangeArrowheads="1"/>
          </p:cNvSpPr>
          <p:nvPr/>
        </p:nvSpPr>
        <p:spPr bwMode="auto">
          <a:xfrm rot="10800000">
            <a:off x="0" y="1066800"/>
            <a:ext cx="9144000" cy="5791200"/>
          </a:xfrm>
          <a:prstGeom prst="triangle">
            <a:avLst>
              <a:gd name="adj" fmla="val 50847"/>
            </a:avLst>
          </a:prstGeom>
          <a:solidFill>
            <a:schemeClr val="bg1"/>
          </a:solidFill>
          <a:ln w="9525" algn="ctr">
            <a:solidFill>
              <a:schemeClr val="tx1"/>
            </a:solidFill>
            <a:round/>
            <a:headEnd/>
            <a:tailEnd/>
          </a:ln>
        </p:spPr>
        <p:txBody>
          <a:bodyPr/>
          <a:lstStyle/>
          <a:p>
            <a:pPr eaLnBrk="0" hangingPunct="0"/>
            <a:endParaRPr lang="en-US">
              <a:solidFill>
                <a:srgbClr val="000000"/>
              </a:solidFill>
            </a:endParaRPr>
          </a:p>
        </p:txBody>
      </p:sp>
      <p:sp>
        <p:nvSpPr>
          <p:cNvPr id="14339" name="TextBox 2"/>
          <p:cNvSpPr txBox="1">
            <a:spLocks noChangeArrowheads="1"/>
          </p:cNvSpPr>
          <p:nvPr/>
        </p:nvSpPr>
        <p:spPr bwMode="auto">
          <a:xfrm>
            <a:off x="381000" y="1143000"/>
            <a:ext cx="8763000" cy="5448300"/>
          </a:xfrm>
          <a:prstGeom prst="rect">
            <a:avLst/>
          </a:prstGeom>
          <a:noFill/>
          <a:ln w="9525">
            <a:noFill/>
            <a:miter lim="800000"/>
            <a:headEnd/>
            <a:tailEnd/>
          </a:ln>
        </p:spPr>
        <p:txBody>
          <a:bodyPr>
            <a:spAutoFit/>
          </a:bodyPr>
          <a:lstStyle/>
          <a:p>
            <a:pPr eaLnBrk="0" hangingPunct="0"/>
            <a:r>
              <a:rPr lang="en-US" sz="2200">
                <a:solidFill>
                  <a:srgbClr val="FF0000"/>
                </a:solidFill>
              </a:rPr>
              <a:t>How can language be as powerful a weapon as a gun? </a:t>
            </a:r>
            <a:r>
              <a:rPr lang="en-US" sz="2200">
                <a:solidFill>
                  <a:srgbClr val="FFC000"/>
                </a:solidFill>
              </a:rPr>
              <a:t>Most people</a:t>
            </a:r>
            <a:br>
              <a:rPr lang="en-US" sz="2200">
                <a:solidFill>
                  <a:srgbClr val="FFC000"/>
                </a:solidFill>
              </a:rPr>
            </a:br>
            <a:r>
              <a:rPr lang="en-US" sz="2200">
                <a:solidFill>
                  <a:srgbClr val="FFC000"/>
                </a:solidFill>
              </a:rPr>
              <a:t>   would consider the analogy ludicrous. </a:t>
            </a:r>
            <a:r>
              <a:rPr lang="en-US" sz="2200">
                <a:solidFill>
                  <a:srgbClr val="CC00FF"/>
                </a:solidFill>
              </a:rPr>
              <a:t> </a:t>
            </a:r>
            <a:r>
              <a:rPr lang="en-US" sz="2200">
                <a:solidFill>
                  <a:srgbClr val="00B050"/>
                </a:solidFill>
              </a:rPr>
              <a:t>Dr. Martin Luther King, </a:t>
            </a:r>
            <a:br>
              <a:rPr lang="en-US" sz="2200">
                <a:solidFill>
                  <a:srgbClr val="00B050"/>
                </a:solidFill>
              </a:rPr>
            </a:br>
            <a:r>
              <a:rPr lang="en-US" sz="2200">
                <a:solidFill>
                  <a:srgbClr val="00B050"/>
                </a:solidFill>
              </a:rPr>
              <a:t>      Jr., however, abhorred violence and did not consider it an </a:t>
            </a:r>
            <a:br>
              <a:rPr lang="en-US" sz="2200">
                <a:solidFill>
                  <a:srgbClr val="00B050"/>
                </a:solidFill>
              </a:rPr>
            </a:br>
            <a:r>
              <a:rPr lang="en-US" sz="2200">
                <a:solidFill>
                  <a:srgbClr val="00B050"/>
                </a:solidFill>
              </a:rPr>
              <a:t>         option in the war against segregation in mid-twentieth </a:t>
            </a:r>
            <a:br>
              <a:rPr lang="en-US" sz="2200">
                <a:solidFill>
                  <a:srgbClr val="00B050"/>
                </a:solidFill>
              </a:rPr>
            </a:br>
            <a:r>
              <a:rPr lang="en-US" sz="2200">
                <a:solidFill>
                  <a:srgbClr val="00B050"/>
                </a:solidFill>
              </a:rPr>
              <a:t>            century America. </a:t>
            </a:r>
            <a:r>
              <a:rPr lang="en-US" sz="2200">
                <a:solidFill>
                  <a:srgbClr val="005EA4"/>
                </a:solidFill>
              </a:rPr>
              <a:t>His most powerful weapons were </a:t>
            </a:r>
            <a:br>
              <a:rPr lang="en-US" sz="2200">
                <a:solidFill>
                  <a:srgbClr val="005EA4"/>
                </a:solidFill>
              </a:rPr>
            </a:br>
            <a:r>
              <a:rPr lang="en-US" sz="2200">
                <a:solidFill>
                  <a:srgbClr val="005EA4"/>
                </a:solidFill>
              </a:rPr>
              <a:t>               his words.</a:t>
            </a:r>
            <a:r>
              <a:rPr lang="en-US" sz="2200">
                <a:solidFill>
                  <a:srgbClr val="0070C0"/>
                </a:solidFill>
              </a:rPr>
              <a:t>  </a:t>
            </a:r>
            <a:r>
              <a:rPr lang="en-US" sz="2200">
                <a:solidFill>
                  <a:srgbClr val="653090"/>
                </a:solidFill>
              </a:rPr>
              <a:t>In his “I Have a Dream” speech, </a:t>
            </a:r>
            <a:br>
              <a:rPr lang="en-US" sz="2200">
                <a:solidFill>
                  <a:srgbClr val="653090"/>
                </a:solidFill>
              </a:rPr>
            </a:br>
            <a:r>
              <a:rPr lang="en-US" sz="2200">
                <a:solidFill>
                  <a:srgbClr val="653090"/>
                </a:solidFill>
              </a:rPr>
              <a:t>                  King artfully crafts his rhetoric, using </a:t>
            </a:r>
            <a:br>
              <a:rPr lang="en-US" sz="2200">
                <a:solidFill>
                  <a:srgbClr val="653090"/>
                </a:solidFill>
              </a:rPr>
            </a:br>
            <a:r>
              <a:rPr lang="en-US" sz="2200">
                <a:solidFill>
                  <a:srgbClr val="653090"/>
                </a:solidFill>
              </a:rPr>
              <a:t>                    the power of metaphor, imagery, and </a:t>
            </a:r>
            <a:br>
              <a:rPr lang="en-US" sz="2200">
                <a:solidFill>
                  <a:srgbClr val="653090"/>
                </a:solidFill>
              </a:rPr>
            </a:br>
            <a:r>
              <a:rPr lang="en-US" sz="2200">
                <a:solidFill>
                  <a:srgbClr val="653090"/>
                </a:solidFill>
              </a:rPr>
              <a:t>                       repetition to expose the evils of </a:t>
            </a:r>
            <a:br>
              <a:rPr lang="en-US" sz="2200">
                <a:solidFill>
                  <a:srgbClr val="653090"/>
                </a:solidFill>
              </a:rPr>
            </a:br>
            <a:r>
              <a:rPr lang="en-US" sz="2200">
                <a:solidFill>
                  <a:srgbClr val="653090"/>
                </a:solidFill>
              </a:rPr>
              <a:t>                           racism and segregation and </a:t>
            </a:r>
            <a:br>
              <a:rPr lang="en-US" sz="2200">
                <a:solidFill>
                  <a:srgbClr val="653090"/>
                </a:solidFill>
              </a:rPr>
            </a:br>
            <a:r>
              <a:rPr lang="en-US" sz="2200">
                <a:solidFill>
                  <a:srgbClr val="653090"/>
                </a:solidFill>
              </a:rPr>
              <a:t>                              to inspire his audience </a:t>
            </a:r>
            <a:br>
              <a:rPr lang="en-US" sz="2200">
                <a:solidFill>
                  <a:srgbClr val="653090"/>
                </a:solidFill>
              </a:rPr>
            </a:br>
            <a:r>
              <a:rPr lang="en-US" sz="2200">
                <a:solidFill>
                  <a:srgbClr val="653090"/>
                </a:solidFill>
              </a:rPr>
              <a:t>                                 to immediate and </a:t>
            </a:r>
          </a:p>
          <a:p>
            <a:pPr eaLnBrk="0" hangingPunct="0"/>
            <a:r>
              <a:rPr lang="en-US" sz="2200">
                <a:solidFill>
                  <a:srgbClr val="653090"/>
                </a:solidFill>
              </a:rPr>
              <a:t>                                    enduring action </a:t>
            </a:r>
          </a:p>
          <a:p>
            <a:pPr eaLnBrk="0" hangingPunct="0"/>
            <a:r>
              <a:rPr lang="en-US" sz="2200">
                <a:solidFill>
                  <a:srgbClr val="653090"/>
                </a:solidFill>
              </a:rPr>
              <a:t>                                         against </a:t>
            </a:r>
            <a:br>
              <a:rPr lang="en-US" sz="2200">
                <a:solidFill>
                  <a:srgbClr val="653090"/>
                </a:solidFill>
              </a:rPr>
            </a:br>
            <a:r>
              <a:rPr lang="en-US" sz="2200">
                <a:solidFill>
                  <a:srgbClr val="653090"/>
                </a:solidFill>
              </a:rPr>
              <a:t>                                           them.</a:t>
            </a:r>
          </a:p>
          <a:p>
            <a:pPr eaLnBrk="0" hangingPunct="0"/>
            <a:endParaRPr lang="en-US"/>
          </a:p>
        </p:txBody>
      </p:sp>
      <p:grpSp>
        <p:nvGrpSpPr>
          <p:cNvPr id="2" name="Group 48"/>
          <p:cNvGrpSpPr>
            <a:grpSpLocks/>
          </p:cNvGrpSpPr>
          <p:nvPr/>
        </p:nvGrpSpPr>
        <p:grpSpPr bwMode="auto">
          <a:xfrm>
            <a:off x="685800" y="457200"/>
            <a:ext cx="3124200" cy="762000"/>
            <a:chOff x="685800" y="457200"/>
            <a:chExt cx="3124200" cy="762000"/>
          </a:xfrm>
        </p:grpSpPr>
        <p:sp>
          <p:nvSpPr>
            <p:cNvPr id="14355" name="Rectangle 12"/>
            <p:cNvSpPr>
              <a:spLocks noChangeArrowheads="1"/>
            </p:cNvSpPr>
            <p:nvPr/>
          </p:nvSpPr>
          <p:spPr bwMode="auto">
            <a:xfrm>
              <a:off x="685800" y="457200"/>
              <a:ext cx="3124200" cy="381000"/>
            </a:xfrm>
            <a:prstGeom prst="rect">
              <a:avLst/>
            </a:prstGeom>
            <a:solidFill>
              <a:schemeClr val="bg1"/>
            </a:solidFill>
            <a:ln w="38100" algn="ctr">
              <a:solidFill>
                <a:srgbClr val="FF0000"/>
              </a:solidFill>
              <a:round/>
              <a:headEnd/>
              <a:tailEnd/>
            </a:ln>
          </p:spPr>
          <p:txBody>
            <a:bodyPr/>
            <a:lstStyle/>
            <a:p>
              <a:pPr eaLnBrk="0" hangingPunct="0"/>
              <a:r>
                <a:rPr lang="en-US" i="1">
                  <a:solidFill>
                    <a:srgbClr val="FF0000"/>
                  </a:solidFill>
                </a:rPr>
                <a:t>Opening rhetorical question</a:t>
              </a:r>
            </a:p>
          </p:txBody>
        </p:sp>
        <p:cxnSp>
          <p:nvCxnSpPr>
            <p:cNvPr id="14356" name="Straight Arrow Connector 18"/>
            <p:cNvCxnSpPr>
              <a:cxnSpLocks noChangeShapeType="1"/>
            </p:cNvCxnSpPr>
            <p:nvPr/>
          </p:nvCxnSpPr>
          <p:spPr bwMode="auto">
            <a:xfrm rot="16200000" flipH="1">
              <a:off x="1905000" y="990600"/>
              <a:ext cx="381000" cy="76200"/>
            </a:xfrm>
            <a:prstGeom prst="straightConnector1">
              <a:avLst/>
            </a:prstGeom>
            <a:noFill/>
            <a:ln w="28575" algn="ctr">
              <a:solidFill>
                <a:schemeClr val="tx1"/>
              </a:solidFill>
              <a:round/>
              <a:headEnd/>
              <a:tailEnd type="arrow" w="med" len="med"/>
            </a:ln>
          </p:spPr>
        </p:cxnSp>
      </p:grpSp>
      <p:grpSp>
        <p:nvGrpSpPr>
          <p:cNvPr id="3" name="Group 49"/>
          <p:cNvGrpSpPr>
            <a:grpSpLocks/>
          </p:cNvGrpSpPr>
          <p:nvPr/>
        </p:nvGrpSpPr>
        <p:grpSpPr bwMode="auto">
          <a:xfrm>
            <a:off x="4114800" y="228600"/>
            <a:ext cx="3124200" cy="1371600"/>
            <a:chOff x="4114800" y="228600"/>
            <a:chExt cx="3124200" cy="1371600"/>
          </a:xfrm>
        </p:grpSpPr>
        <p:sp>
          <p:nvSpPr>
            <p:cNvPr id="14353" name="Rectangle 13"/>
            <p:cNvSpPr>
              <a:spLocks noChangeArrowheads="1"/>
            </p:cNvSpPr>
            <p:nvPr/>
          </p:nvSpPr>
          <p:spPr bwMode="auto">
            <a:xfrm>
              <a:off x="4495800" y="228600"/>
              <a:ext cx="2743200" cy="685800"/>
            </a:xfrm>
            <a:prstGeom prst="rect">
              <a:avLst/>
            </a:prstGeom>
            <a:solidFill>
              <a:schemeClr val="bg1"/>
            </a:solidFill>
            <a:ln w="38100" algn="ctr">
              <a:solidFill>
                <a:srgbClr val="FFC000"/>
              </a:solidFill>
              <a:round/>
              <a:headEnd/>
              <a:tailEnd/>
            </a:ln>
          </p:spPr>
          <p:txBody>
            <a:bodyPr/>
            <a:lstStyle/>
            <a:p>
              <a:pPr eaLnBrk="0" hangingPunct="0"/>
              <a:r>
                <a:rPr lang="en-US" i="1">
                  <a:solidFill>
                    <a:srgbClr val="FFC000"/>
                  </a:solidFill>
                </a:rPr>
                <a:t>Comment on the analogy in the opening question</a:t>
              </a:r>
            </a:p>
          </p:txBody>
        </p:sp>
        <p:cxnSp>
          <p:nvCxnSpPr>
            <p:cNvPr id="14354" name="Straight Arrow Connector 20"/>
            <p:cNvCxnSpPr>
              <a:cxnSpLocks noChangeShapeType="1"/>
            </p:cNvCxnSpPr>
            <p:nvPr/>
          </p:nvCxnSpPr>
          <p:spPr bwMode="auto">
            <a:xfrm rot="10800000" flipV="1">
              <a:off x="4114800" y="914400"/>
              <a:ext cx="1600200" cy="685800"/>
            </a:xfrm>
            <a:prstGeom prst="straightConnector1">
              <a:avLst/>
            </a:prstGeom>
            <a:noFill/>
            <a:ln w="28575" algn="ctr">
              <a:solidFill>
                <a:schemeClr val="tx1"/>
              </a:solidFill>
              <a:round/>
              <a:headEnd/>
              <a:tailEnd type="arrow" w="med" len="med"/>
            </a:ln>
          </p:spPr>
        </p:cxnSp>
      </p:grpSp>
      <p:grpSp>
        <p:nvGrpSpPr>
          <p:cNvPr id="4" name="Group 51"/>
          <p:cNvGrpSpPr>
            <a:grpSpLocks/>
          </p:cNvGrpSpPr>
          <p:nvPr/>
        </p:nvGrpSpPr>
        <p:grpSpPr bwMode="auto">
          <a:xfrm>
            <a:off x="7239000" y="1828800"/>
            <a:ext cx="1905000" cy="4876800"/>
            <a:chOff x="7239000" y="1828800"/>
            <a:chExt cx="1905000" cy="4876800"/>
          </a:xfrm>
        </p:grpSpPr>
        <p:sp>
          <p:nvSpPr>
            <p:cNvPr id="14351" name="Rectangle 14"/>
            <p:cNvSpPr>
              <a:spLocks noChangeArrowheads="1"/>
            </p:cNvSpPr>
            <p:nvPr/>
          </p:nvSpPr>
          <p:spPr bwMode="auto">
            <a:xfrm>
              <a:off x="7239000" y="2895600"/>
              <a:ext cx="1905000" cy="3810000"/>
            </a:xfrm>
            <a:prstGeom prst="rect">
              <a:avLst/>
            </a:prstGeom>
            <a:solidFill>
              <a:schemeClr val="bg1"/>
            </a:solidFill>
            <a:ln w="28575" algn="ctr">
              <a:solidFill>
                <a:srgbClr val="00B050"/>
              </a:solidFill>
              <a:round/>
              <a:headEnd/>
              <a:tailEnd/>
            </a:ln>
          </p:spPr>
          <p:txBody>
            <a:bodyPr/>
            <a:lstStyle/>
            <a:p>
              <a:pPr eaLnBrk="0" hangingPunct="0"/>
              <a:r>
                <a:rPr lang="en-US" i="1">
                  <a:solidFill>
                    <a:srgbClr val="00B050"/>
                  </a:solidFill>
                </a:rPr>
                <a:t>Transition from “people” in general to a specific person  </a:t>
              </a:r>
            </a:p>
            <a:p>
              <a:pPr eaLnBrk="0" hangingPunct="0"/>
              <a:endParaRPr lang="en-US" i="1">
                <a:solidFill>
                  <a:srgbClr val="00B050"/>
                </a:solidFill>
              </a:endParaRPr>
            </a:p>
            <a:p>
              <a:pPr eaLnBrk="0" hangingPunct="0"/>
              <a:r>
                <a:rPr lang="en-US" i="1">
                  <a:solidFill>
                    <a:srgbClr val="00B050"/>
                  </a:solidFill>
                </a:rPr>
                <a:t>Words “violence” and “war” tie sentence back to “weapon” and “gun” in the opening.</a:t>
              </a:r>
            </a:p>
            <a:p>
              <a:pPr eaLnBrk="0" hangingPunct="0"/>
              <a:endParaRPr lang="en-US" i="1">
                <a:solidFill>
                  <a:srgbClr val="00B050"/>
                </a:solidFill>
              </a:endParaRPr>
            </a:p>
            <a:p>
              <a:pPr eaLnBrk="0" hangingPunct="0"/>
              <a:r>
                <a:rPr lang="en-US" i="1">
                  <a:solidFill>
                    <a:srgbClr val="00B050"/>
                  </a:solidFill>
                </a:rPr>
                <a:t>Specific setting</a:t>
              </a:r>
            </a:p>
          </p:txBody>
        </p:sp>
        <p:cxnSp>
          <p:nvCxnSpPr>
            <p:cNvPr id="14352" name="Straight Arrow Connector 25"/>
            <p:cNvCxnSpPr>
              <a:cxnSpLocks noChangeShapeType="1"/>
              <a:stCxn id="14351" idx="0"/>
            </p:cNvCxnSpPr>
            <p:nvPr/>
          </p:nvCxnSpPr>
          <p:spPr bwMode="auto">
            <a:xfrm rot="16200000" flipV="1">
              <a:off x="7600950" y="2305050"/>
              <a:ext cx="1066800" cy="114300"/>
            </a:xfrm>
            <a:prstGeom prst="straightConnector1">
              <a:avLst/>
            </a:prstGeom>
            <a:noFill/>
            <a:ln w="28575" algn="ctr">
              <a:solidFill>
                <a:schemeClr val="tx1"/>
              </a:solidFill>
              <a:round/>
              <a:headEnd/>
              <a:tailEnd type="arrow" w="med" len="med"/>
            </a:ln>
          </p:spPr>
        </p:cxnSp>
      </p:grpSp>
      <p:cxnSp>
        <p:nvCxnSpPr>
          <p:cNvPr id="14343" name="Straight Connector 37"/>
          <p:cNvCxnSpPr>
            <a:cxnSpLocks noChangeShapeType="1"/>
          </p:cNvCxnSpPr>
          <p:nvPr/>
        </p:nvCxnSpPr>
        <p:spPr bwMode="auto">
          <a:xfrm>
            <a:off x="7391400" y="4191000"/>
            <a:ext cx="1524000" cy="0"/>
          </a:xfrm>
          <a:prstGeom prst="line">
            <a:avLst/>
          </a:prstGeom>
          <a:noFill/>
          <a:ln w="9525" algn="ctr">
            <a:solidFill>
              <a:schemeClr val="tx1"/>
            </a:solidFill>
            <a:round/>
            <a:headEnd/>
            <a:tailEnd/>
          </a:ln>
        </p:spPr>
      </p:cxnSp>
      <p:cxnSp>
        <p:nvCxnSpPr>
          <p:cNvPr id="14344" name="Straight Connector 38"/>
          <p:cNvCxnSpPr>
            <a:cxnSpLocks noChangeShapeType="1"/>
          </p:cNvCxnSpPr>
          <p:nvPr/>
        </p:nvCxnSpPr>
        <p:spPr bwMode="auto">
          <a:xfrm>
            <a:off x="7391400" y="6096000"/>
            <a:ext cx="1524000" cy="0"/>
          </a:xfrm>
          <a:prstGeom prst="line">
            <a:avLst/>
          </a:prstGeom>
          <a:noFill/>
          <a:ln w="9525" algn="ctr">
            <a:solidFill>
              <a:schemeClr val="tx1"/>
            </a:solidFill>
            <a:round/>
            <a:headEnd/>
            <a:tailEnd/>
          </a:ln>
        </p:spPr>
      </p:cxnSp>
      <p:grpSp>
        <p:nvGrpSpPr>
          <p:cNvPr id="5" name="Group 52"/>
          <p:cNvGrpSpPr>
            <a:grpSpLocks/>
          </p:cNvGrpSpPr>
          <p:nvPr/>
        </p:nvGrpSpPr>
        <p:grpSpPr bwMode="auto">
          <a:xfrm>
            <a:off x="304800" y="3124200"/>
            <a:ext cx="2057400" cy="2667000"/>
            <a:chOff x="304800" y="3124200"/>
            <a:chExt cx="2057400" cy="2667000"/>
          </a:xfrm>
        </p:grpSpPr>
        <p:sp>
          <p:nvSpPr>
            <p:cNvPr id="14349" name="Rectangle 15"/>
            <p:cNvSpPr>
              <a:spLocks noChangeArrowheads="1"/>
            </p:cNvSpPr>
            <p:nvPr/>
          </p:nvSpPr>
          <p:spPr bwMode="auto">
            <a:xfrm>
              <a:off x="304800" y="3429000"/>
              <a:ext cx="1600200" cy="2362200"/>
            </a:xfrm>
            <a:prstGeom prst="rect">
              <a:avLst/>
            </a:prstGeom>
            <a:solidFill>
              <a:schemeClr val="bg1"/>
            </a:solidFill>
            <a:ln w="38100" algn="ctr">
              <a:solidFill>
                <a:srgbClr val="0070C0"/>
              </a:solidFill>
              <a:round/>
              <a:headEnd/>
              <a:tailEnd/>
            </a:ln>
          </p:spPr>
          <p:txBody>
            <a:bodyPr/>
            <a:lstStyle/>
            <a:p>
              <a:pPr eaLnBrk="0" hangingPunct="0"/>
              <a:r>
                <a:rPr lang="en-US" i="1">
                  <a:solidFill>
                    <a:srgbClr val="0070C0"/>
                  </a:solidFill>
                </a:rPr>
                <a:t>General  reference to “powerful weapons” from opening now specific-ally named: “words”</a:t>
              </a:r>
            </a:p>
          </p:txBody>
        </p:sp>
        <p:cxnSp>
          <p:nvCxnSpPr>
            <p:cNvPr id="14350" name="Straight Arrow Connector 39"/>
            <p:cNvCxnSpPr>
              <a:cxnSpLocks noChangeShapeType="1"/>
              <a:stCxn id="14349" idx="0"/>
            </p:cNvCxnSpPr>
            <p:nvPr/>
          </p:nvCxnSpPr>
          <p:spPr bwMode="auto">
            <a:xfrm rot="5400000" flipH="1" flipV="1">
              <a:off x="1581150" y="2647950"/>
              <a:ext cx="304800" cy="1257300"/>
            </a:xfrm>
            <a:prstGeom prst="straightConnector1">
              <a:avLst/>
            </a:prstGeom>
            <a:noFill/>
            <a:ln w="28575" algn="ctr">
              <a:solidFill>
                <a:schemeClr val="tx1"/>
              </a:solidFill>
              <a:round/>
              <a:headEnd/>
              <a:tailEnd type="arrow" w="med" len="med"/>
            </a:ln>
          </p:spPr>
        </p:cxnSp>
      </p:grpSp>
      <p:grpSp>
        <p:nvGrpSpPr>
          <p:cNvPr id="6" name="Group 53"/>
          <p:cNvGrpSpPr>
            <a:grpSpLocks/>
          </p:cNvGrpSpPr>
          <p:nvPr/>
        </p:nvGrpSpPr>
        <p:grpSpPr bwMode="auto">
          <a:xfrm>
            <a:off x="609600" y="4953000"/>
            <a:ext cx="3124200" cy="1524000"/>
            <a:chOff x="609600" y="4953000"/>
            <a:chExt cx="3124200" cy="1524000"/>
          </a:xfrm>
        </p:grpSpPr>
        <p:sp>
          <p:nvSpPr>
            <p:cNvPr id="14347" name="Rectangle 16"/>
            <p:cNvSpPr>
              <a:spLocks noChangeArrowheads="1"/>
            </p:cNvSpPr>
            <p:nvPr/>
          </p:nvSpPr>
          <p:spPr bwMode="auto">
            <a:xfrm>
              <a:off x="609600" y="6019800"/>
              <a:ext cx="3124200" cy="457200"/>
            </a:xfrm>
            <a:prstGeom prst="rect">
              <a:avLst/>
            </a:prstGeom>
            <a:solidFill>
              <a:schemeClr val="bg1"/>
            </a:solidFill>
            <a:ln w="38100" algn="ctr">
              <a:solidFill>
                <a:srgbClr val="7030A0"/>
              </a:solidFill>
              <a:round/>
              <a:headEnd/>
              <a:tailEnd/>
            </a:ln>
          </p:spPr>
          <p:txBody>
            <a:bodyPr/>
            <a:lstStyle/>
            <a:p>
              <a:pPr eaLnBrk="0" hangingPunct="0"/>
              <a:r>
                <a:rPr lang="en-US" i="1">
                  <a:solidFill>
                    <a:srgbClr val="7030A0"/>
                  </a:solidFill>
                </a:rPr>
                <a:t>Specific thesis and comment</a:t>
              </a:r>
            </a:p>
          </p:txBody>
        </p:sp>
        <p:cxnSp>
          <p:nvCxnSpPr>
            <p:cNvPr id="14348" name="Straight Arrow Connector 41"/>
            <p:cNvCxnSpPr>
              <a:cxnSpLocks noChangeShapeType="1"/>
            </p:cNvCxnSpPr>
            <p:nvPr/>
          </p:nvCxnSpPr>
          <p:spPr bwMode="auto">
            <a:xfrm flipV="1">
              <a:off x="1981200" y="4953000"/>
              <a:ext cx="1295400" cy="1066800"/>
            </a:xfrm>
            <a:prstGeom prst="straightConnector1">
              <a:avLst/>
            </a:prstGeom>
            <a:noFill/>
            <a:ln w="28575" algn="ctr">
              <a:solidFill>
                <a:schemeClr val="tx1"/>
              </a:solidFill>
              <a:round/>
              <a:headEnd/>
              <a:tailEnd type="arrow"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688" y="2017712"/>
            <a:ext cx="7772400" cy="4687887"/>
          </a:xfrm>
        </p:spPr>
        <p:txBody>
          <a:bodyPr/>
          <a:lstStyle/>
          <a:p>
            <a:r>
              <a:rPr lang="en-US" dirty="0" smtClean="0"/>
              <a:t>Moves in the opposite logical direction of the introduction:  specific </a:t>
            </a:r>
            <a:r>
              <a:rPr lang="en-US" dirty="0" smtClean="0">
                <a:sym typeface="Wingdings" pitchFamily="2" charset="2"/>
              </a:rPr>
              <a:t> general</a:t>
            </a:r>
          </a:p>
          <a:p>
            <a:pPr lvl="1"/>
            <a:r>
              <a:rPr lang="en-US" dirty="0" smtClean="0">
                <a:sym typeface="Wingdings" pitchFamily="2" charset="2"/>
              </a:rPr>
              <a:t>Begin by restating the thesis (NOT using the same wording).</a:t>
            </a:r>
          </a:p>
          <a:p>
            <a:pPr lvl="1"/>
            <a:endParaRPr lang="en-US" dirty="0" smtClean="0">
              <a:sym typeface="Wingdings" pitchFamily="2" charset="2"/>
            </a:endParaRPr>
          </a:p>
          <a:p>
            <a:pPr lvl="1"/>
            <a:endParaRPr lang="en-US" dirty="0" smtClean="0">
              <a:sym typeface="Wingdings" pitchFamily="2" charset="2"/>
            </a:endParaRPr>
          </a:p>
          <a:p>
            <a:pPr lvl="1"/>
            <a:endParaRPr lang="en-US" dirty="0" smtClean="0">
              <a:sym typeface="Wingdings" pitchFamily="2" charset="2"/>
            </a:endParaRPr>
          </a:p>
          <a:p>
            <a:pPr lvl="1"/>
            <a:r>
              <a:rPr lang="en-US" dirty="0" smtClean="0">
                <a:sym typeface="Wingdings" pitchFamily="2" charset="2"/>
              </a:rPr>
              <a:t>End by moving outward to a general conclusion.</a:t>
            </a:r>
            <a:endParaRPr lang="en-US" dirty="0"/>
          </a:p>
        </p:txBody>
      </p:sp>
      <p:sp>
        <p:nvSpPr>
          <p:cNvPr id="2" name="Title 1"/>
          <p:cNvSpPr>
            <a:spLocks noGrp="1"/>
          </p:cNvSpPr>
          <p:nvPr>
            <p:ph type="title"/>
          </p:nvPr>
        </p:nvSpPr>
        <p:spPr/>
        <p:txBody>
          <a:bodyPr/>
          <a:lstStyle/>
          <a:p>
            <a:r>
              <a:rPr lang="en-US" dirty="0" smtClean="0"/>
              <a:t>The Concluding Paragraph</a:t>
            </a:r>
            <a:endParaRPr lang="en-US" dirty="0"/>
          </a:p>
        </p:txBody>
      </p:sp>
      <p:grpSp>
        <p:nvGrpSpPr>
          <p:cNvPr id="19" name="Group 18"/>
          <p:cNvGrpSpPr/>
          <p:nvPr/>
        </p:nvGrpSpPr>
        <p:grpSpPr>
          <a:xfrm>
            <a:off x="3657600" y="3505200"/>
            <a:ext cx="4419600" cy="2057400"/>
            <a:chOff x="3657600" y="3505200"/>
            <a:chExt cx="4419600" cy="2057400"/>
          </a:xfrm>
        </p:grpSpPr>
        <p:sp>
          <p:nvSpPr>
            <p:cNvPr id="4" name="Isosceles Triangle 3"/>
            <p:cNvSpPr/>
            <p:nvPr/>
          </p:nvSpPr>
          <p:spPr bwMode="auto">
            <a:xfrm>
              <a:off x="3657600" y="3505200"/>
              <a:ext cx="4419600" cy="20574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ysClr val="windowText" lastClr="000000"/>
                </a:solidFill>
                <a:effectLst/>
                <a:latin typeface="Tahoma" charset="0"/>
              </a:endParaRPr>
            </a:p>
          </p:txBody>
        </p:sp>
        <p:cxnSp>
          <p:nvCxnSpPr>
            <p:cNvPr id="6" name="Straight Arrow Connector 5"/>
            <p:cNvCxnSpPr/>
            <p:nvPr/>
          </p:nvCxnSpPr>
          <p:spPr bwMode="auto">
            <a:xfrm rot="5400000">
              <a:off x="4648200" y="4267200"/>
              <a:ext cx="1066800" cy="1066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a:off x="6019800" y="4267200"/>
              <a:ext cx="1143000" cy="1066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rot="5400000">
              <a:off x="5334000" y="4876800"/>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Essay Structure Basics</a:t>
            </a:r>
          </a:p>
        </p:txBody>
      </p:sp>
      <p:sp>
        <p:nvSpPr>
          <p:cNvPr id="6" name="Rectangle 3"/>
          <p:cNvSpPr txBox="1">
            <a:spLocks noChangeArrowheads="1"/>
          </p:cNvSpPr>
          <p:nvPr/>
        </p:nvSpPr>
        <p:spPr bwMode="auto">
          <a:xfrm>
            <a:off x="685800" y="1981200"/>
            <a:ext cx="4724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60000"/>
              <a:tabLst/>
              <a:defRPr/>
            </a:pPr>
            <a:r>
              <a:rPr kumimoji="0" lang="en-US" sz="3200" i="0" u="none" strike="noStrike" kern="0" cap="none" spc="0" normalizeH="0" baseline="0" noProof="0" dirty="0" smtClean="0">
                <a:ln>
                  <a:noFill/>
                </a:ln>
                <a:solidFill>
                  <a:schemeClr val="tx1"/>
                </a:solidFill>
                <a:effectLst/>
                <a:uLnTx/>
                <a:uFillTx/>
                <a:latin typeface="+mn-lt"/>
                <a:ea typeface="+mn-ea"/>
                <a:cs typeface="+mn-cs"/>
              </a:rPr>
              <a:t>Three Parts:</a:t>
            </a:r>
          </a:p>
          <a:p>
            <a:pPr marL="342900" marR="0" lvl="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a:pPr>
            <a:r>
              <a:rPr lang="en-US" sz="2800" kern="0" dirty="0" smtClean="0">
                <a:latin typeface="+mn-lt"/>
              </a:rPr>
              <a:t>Introduction</a:t>
            </a:r>
          </a:p>
          <a:p>
            <a:pPr marL="800100" lvl="1" indent="-342900" eaLnBrk="1" hangingPunct="1">
              <a:spcBef>
                <a:spcPct val="20000"/>
              </a:spcBef>
              <a:buClr>
                <a:schemeClr val="folHlink"/>
              </a:buClr>
              <a:buSzPct val="60000"/>
              <a:buFont typeface="Wingdings" pitchFamily="2" charset="2"/>
              <a:buChar char="n"/>
            </a:pPr>
            <a:r>
              <a:rPr lang="en-US" sz="2400" kern="0" dirty="0" smtClean="0">
                <a:latin typeface="+mn-lt"/>
              </a:rPr>
              <a:t>Tell audience where you’re going to take them.</a:t>
            </a:r>
          </a:p>
          <a:p>
            <a:pPr marL="342900" marR="0" lvl="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Body</a:t>
            </a:r>
          </a:p>
          <a:p>
            <a:pPr marL="800100" lvl="1" indent="-342900" eaLnBrk="1" hangingPunct="1">
              <a:spcBef>
                <a:spcPct val="20000"/>
              </a:spcBef>
              <a:buClr>
                <a:schemeClr val="folHlink"/>
              </a:buClr>
              <a:buSzPct val="60000"/>
              <a:buFont typeface="Wingdings" pitchFamily="2" charset="2"/>
              <a:buChar char="n"/>
            </a:pPr>
            <a:r>
              <a:rPr lang="en-US" sz="2400" kern="0" noProof="0" dirty="0" smtClean="0">
                <a:latin typeface="+mn-lt"/>
              </a:rPr>
              <a:t>Take them on the journey.</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a:pPr>
            <a:r>
              <a:rPr lang="en-US" sz="2800" kern="0" dirty="0" smtClean="0">
                <a:latin typeface="+mn-lt"/>
              </a:rPr>
              <a:t>Conclusion</a:t>
            </a:r>
          </a:p>
          <a:p>
            <a:pPr marL="800100" lvl="1" indent="-342900" eaLnBrk="1" hangingPunct="1">
              <a:spcBef>
                <a:spcPct val="20000"/>
              </a:spcBef>
              <a:buClr>
                <a:schemeClr val="folHlink"/>
              </a:buClr>
              <a:buSzPct val="60000"/>
              <a:buFont typeface="Wingdings" pitchFamily="2" charset="2"/>
              <a:buChar char="n"/>
            </a:pPr>
            <a:r>
              <a:rPr kumimoji="0" lang="en-US" sz="2400" b="0" i="0" u="none" strike="noStrike" kern="0" cap="none" spc="0" normalizeH="0" baseline="0" noProof="0" dirty="0" smtClean="0">
                <a:ln>
                  <a:noFill/>
                </a:ln>
                <a:solidFill>
                  <a:schemeClr val="tx1"/>
                </a:solidFill>
                <a:effectLst/>
                <a:uLnTx/>
                <a:uFillTx/>
                <a:latin typeface="+mn-lt"/>
                <a:ea typeface="+mn-ea"/>
                <a:cs typeface="+mn-cs"/>
              </a:rPr>
              <a:t>Remind them where they’ve been and why this journey was meaningful.</a:t>
            </a:r>
          </a:p>
          <a:p>
            <a:pPr marL="342900" marR="0" lvl="0" indent="-342900" algn="l" defTabSz="914400" rtl="0" eaLnBrk="1" fontAlgn="base" latinLnBrk="0" hangingPunct="1">
              <a:lnSpc>
                <a:spcPct val="100000"/>
              </a:lnSpc>
              <a:spcBef>
                <a:spcPct val="20000"/>
              </a:spcBef>
              <a:spcAft>
                <a:spcPct val="0"/>
              </a:spcAft>
              <a:buClr>
                <a:schemeClr val="folHlink"/>
              </a:buClr>
              <a:buSzPct val="60000"/>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grpSp>
        <p:nvGrpSpPr>
          <p:cNvPr id="16" name="Group 15"/>
          <p:cNvGrpSpPr/>
          <p:nvPr/>
        </p:nvGrpSpPr>
        <p:grpSpPr>
          <a:xfrm>
            <a:off x="6096000" y="1905000"/>
            <a:ext cx="2514600" cy="4800600"/>
            <a:chOff x="6019800" y="1905000"/>
            <a:chExt cx="2514600" cy="4800600"/>
          </a:xfrm>
        </p:grpSpPr>
        <p:grpSp>
          <p:nvGrpSpPr>
            <p:cNvPr id="14" name="Group 13"/>
            <p:cNvGrpSpPr/>
            <p:nvPr/>
          </p:nvGrpSpPr>
          <p:grpSpPr>
            <a:xfrm>
              <a:off x="6019800" y="1905000"/>
              <a:ext cx="2514600" cy="4800600"/>
              <a:chOff x="6019800" y="1905000"/>
              <a:chExt cx="2514600" cy="4800600"/>
            </a:xfrm>
          </p:grpSpPr>
          <p:sp>
            <p:nvSpPr>
              <p:cNvPr id="9" name="Isosceles Triangle 8"/>
              <p:cNvSpPr/>
              <p:nvPr/>
            </p:nvSpPr>
            <p:spPr bwMode="auto">
              <a:xfrm>
                <a:off x="6019800" y="5486400"/>
                <a:ext cx="2514600" cy="1219200"/>
              </a:xfrm>
              <a:prstGeom prst="triangle">
                <a:avLst>
                  <a:gd name="adj" fmla="val 50000"/>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3"/>
                  </a:solidFill>
                  <a:effectLst/>
                  <a:latin typeface="Tahoma" charset="0"/>
                </a:endParaRPr>
              </a:p>
            </p:txBody>
          </p:sp>
          <p:sp>
            <p:nvSpPr>
              <p:cNvPr id="10" name="Isosceles Triangle 9"/>
              <p:cNvSpPr/>
              <p:nvPr/>
            </p:nvSpPr>
            <p:spPr bwMode="auto">
              <a:xfrm rot="10800000">
                <a:off x="6019800" y="1905000"/>
                <a:ext cx="2514600" cy="1371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3"/>
                  </a:solidFill>
                  <a:effectLst/>
                  <a:latin typeface="Tahoma" charset="0"/>
                </a:endParaRPr>
              </a:p>
            </p:txBody>
          </p:sp>
          <p:sp>
            <p:nvSpPr>
              <p:cNvPr id="11" name="Rectangle 10"/>
              <p:cNvSpPr/>
              <p:nvPr/>
            </p:nvSpPr>
            <p:spPr bwMode="auto">
              <a:xfrm>
                <a:off x="6248400" y="3276600"/>
                <a:ext cx="2057400" cy="2209800"/>
              </a:xfrm>
              <a:prstGeom prst="rect">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3"/>
                  </a:solidFill>
                  <a:effectLst/>
                  <a:latin typeface="Tahoma"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dirty="0">
                  <a:solidFill>
                    <a:schemeClr val="accent3"/>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800" dirty="0" smtClean="0">
                    <a:solidFill>
                      <a:schemeClr val="accent3"/>
                    </a:solidFill>
                  </a:rPr>
                  <a:t>     </a:t>
                </a:r>
              </a:p>
              <a:p>
                <a:pPr marL="0" marR="0" indent="0" algn="l" defTabSz="914400" rtl="0" eaLnBrk="0" fontAlgn="base" latinLnBrk="0" hangingPunct="0">
                  <a:lnSpc>
                    <a:spcPct val="100000"/>
                  </a:lnSpc>
                  <a:spcBef>
                    <a:spcPct val="0"/>
                  </a:spcBef>
                  <a:spcAft>
                    <a:spcPct val="0"/>
                  </a:spcAft>
                  <a:buClrTx/>
                  <a:buSzTx/>
                  <a:buFontTx/>
                  <a:buNone/>
                  <a:tabLst/>
                </a:pPr>
                <a:r>
                  <a:rPr lang="en-US" sz="3200" dirty="0" smtClean="0">
                    <a:solidFill>
                      <a:schemeClr val="accent3"/>
                    </a:solidFill>
                  </a:rPr>
                  <a:t>    Body</a:t>
                </a:r>
                <a:endParaRPr kumimoji="0" lang="en-US" sz="3200" i="0" u="none" strike="noStrike" cap="none" normalizeH="0" baseline="0" dirty="0" smtClean="0">
                  <a:ln>
                    <a:noFill/>
                  </a:ln>
                  <a:solidFill>
                    <a:schemeClr val="accent3"/>
                  </a:solidFill>
                  <a:effectLst/>
                  <a:latin typeface="Tahoma" charset="0"/>
                </a:endParaRPr>
              </a:p>
            </p:txBody>
          </p:sp>
        </p:grpSp>
        <p:sp>
          <p:nvSpPr>
            <p:cNvPr id="12" name="TextBox 11"/>
            <p:cNvSpPr txBox="1"/>
            <p:nvPr/>
          </p:nvSpPr>
          <p:spPr>
            <a:xfrm>
              <a:off x="6400800" y="1981200"/>
              <a:ext cx="1905000" cy="430887"/>
            </a:xfrm>
            <a:prstGeom prst="rect">
              <a:avLst/>
            </a:prstGeom>
            <a:noFill/>
          </p:spPr>
          <p:txBody>
            <a:bodyPr wrap="square" rtlCol="0">
              <a:spAutoFit/>
            </a:bodyPr>
            <a:lstStyle/>
            <a:p>
              <a:r>
                <a:rPr lang="en-US" sz="2200" dirty="0" smtClean="0"/>
                <a:t>Introduction</a:t>
              </a:r>
              <a:endParaRPr lang="en-US" sz="2200" dirty="0"/>
            </a:p>
          </p:txBody>
        </p:sp>
        <p:sp>
          <p:nvSpPr>
            <p:cNvPr id="13" name="TextBox 12"/>
            <p:cNvSpPr txBox="1"/>
            <p:nvPr/>
          </p:nvSpPr>
          <p:spPr>
            <a:xfrm>
              <a:off x="6400800" y="6096000"/>
              <a:ext cx="1905000" cy="461665"/>
            </a:xfrm>
            <a:prstGeom prst="rect">
              <a:avLst/>
            </a:prstGeom>
            <a:noFill/>
          </p:spPr>
          <p:txBody>
            <a:bodyPr wrap="square" rtlCol="0">
              <a:spAutoFit/>
            </a:bodyPr>
            <a:lstStyle/>
            <a:p>
              <a:r>
                <a:rPr lang="en-US" sz="2400" dirty="0" smtClean="0"/>
                <a:t> Conclusion</a:t>
              </a:r>
              <a:endParaRPr 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A Little More Detail . . . </a:t>
            </a:r>
            <a:r>
              <a:rPr lang="en-US" b="1" dirty="0" smtClean="0"/>
              <a:t>Introduction</a:t>
            </a:r>
          </a:p>
        </p:txBody>
      </p:sp>
      <p:sp>
        <p:nvSpPr>
          <p:cNvPr id="5123" name="Rectangle 3"/>
          <p:cNvSpPr>
            <a:spLocks noGrp="1" noChangeArrowheads="1"/>
          </p:cNvSpPr>
          <p:nvPr>
            <p:ph type="body" idx="1"/>
          </p:nvPr>
        </p:nvSpPr>
        <p:spPr>
          <a:xfrm>
            <a:off x="1182688" y="2017713"/>
            <a:ext cx="7772400" cy="3087688"/>
          </a:xfrm>
        </p:spPr>
        <p:txBody>
          <a:bodyPr/>
          <a:lstStyle/>
          <a:p>
            <a:pPr eaLnBrk="1" hangingPunct="1"/>
            <a:r>
              <a:rPr lang="en-US" dirty="0" smtClean="0"/>
              <a:t>Purposes:</a:t>
            </a:r>
          </a:p>
          <a:p>
            <a:pPr lvl="1" eaLnBrk="1" hangingPunct="1"/>
            <a:r>
              <a:rPr lang="en-US" dirty="0" smtClean="0"/>
              <a:t>To introduce topic and purpose of essay</a:t>
            </a:r>
          </a:p>
          <a:p>
            <a:pPr lvl="1" eaLnBrk="1" hangingPunct="1"/>
            <a:r>
              <a:rPr lang="en-US" dirty="0" smtClean="0"/>
              <a:t>To capture the audience’s attention and draw them in</a:t>
            </a:r>
          </a:p>
          <a:p>
            <a:pPr lvl="1" eaLnBrk="1" hangingPunct="1"/>
            <a:r>
              <a:rPr lang="en-US" dirty="0" smtClean="0"/>
              <a:t>To set the tone of the essay</a:t>
            </a:r>
          </a:p>
          <a:p>
            <a:pPr lvl="1" eaLnBrk="1" hangingPunct="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More Detail . . . </a:t>
            </a:r>
            <a:r>
              <a:rPr lang="en-US" b="1" dirty="0" smtClean="0"/>
              <a:t>Introduction</a:t>
            </a:r>
            <a:endParaRPr lang="en-US" dirty="0"/>
          </a:p>
        </p:txBody>
      </p:sp>
      <p:sp>
        <p:nvSpPr>
          <p:cNvPr id="3" name="Content Placeholder 2"/>
          <p:cNvSpPr>
            <a:spLocks noGrp="1"/>
          </p:cNvSpPr>
          <p:nvPr>
            <p:ph idx="1"/>
          </p:nvPr>
        </p:nvSpPr>
        <p:spPr>
          <a:xfrm>
            <a:off x="1219200" y="1981200"/>
            <a:ext cx="7772400" cy="4876800"/>
          </a:xfrm>
        </p:spPr>
        <p:txBody>
          <a:bodyPr/>
          <a:lstStyle/>
          <a:p>
            <a:r>
              <a:rPr lang="en-US" dirty="0" smtClean="0"/>
              <a:t>Logical progression: general </a:t>
            </a:r>
            <a:r>
              <a:rPr lang="en-US" dirty="0" smtClean="0">
                <a:sym typeface="Wingdings" pitchFamily="2" charset="2"/>
              </a:rPr>
              <a:t> specific</a:t>
            </a:r>
          </a:p>
          <a:p>
            <a:pPr lvl="1">
              <a:buNone/>
            </a:pPr>
            <a:endParaRPr lang="en-US" dirty="0" smtClean="0">
              <a:sym typeface="Wingdings" pitchFamily="2" charset="2"/>
            </a:endParaRPr>
          </a:p>
          <a:p>
            <a:pPr lvl="1">
              <a:buNone/>
            </a:pPr>
            <a:endParaRPr lang="en-US" dirty="0" smtClean="0">
              <a:sym typeface="Wingdings" pitchFamily="2" charset="2"/>
            </a:endParaRPr>
          </a:p>
          <a:p>
            <a:pPr lvl="1">
              <a:buNone/>
            </a:pPr>
            <a:endParaRPr lang="en-US" dirty="0" smtClean="0">
              <a:sym typeface="Wingdings" pitchFamily="2" charset="2"/>
            </a:endParaRPr>
          </a:p>
          <a:p>
            <a:pPr lvl="1">
              <a:buNone/>
            </a:pPr>
            <a:endParaRPr lang="en-US" dirty="0" smtClean="0">
              <a:sym typeface="Wingdings" pitchFamily="2" charset="2"/>
            </a:endParaRPr>
          </a:p>
          <a:p>
            <a:pPr lvl="1">
              <a:buNone/>
            </a:pPr>
            <a:endParaRPr lang="en-US" dirty="0" smtClean="0">
              <a:sym typeface="Wingdings" pitchFamily="2" charset="2"/>
            </a:endParaRPr>
          </a:p>
          <a:p>
            <a:pPr lvl="1">
              <a:buNone/>
            </a:pPr>
            <a:endParaRPr lang="en-US" dirty="0" smtClean="0">
              <a:sym typeface="Wingdings" pitchFamily="2" charset="2"/>
            </a:endParaRPr>
          </a:p>
          <a:p>
            <a:pPr lvl="1"/>
            <a:endParaRPr lang="en-US" sz="800" dirty="0" smtClean="0">
              <a:sym typeface="Wingdings" pitchFamily="2" charset="2"/>
            </a:endParaRPr>
          </a:p>
          <a:p>
            <a:pPr lvl="1"/>
            <a:r>
              <a:rPr lang="en-US" sz="1800" dirty="0" smtClean="0">
                <a:sym typeface="Wingdings" pitchFamily="2" charset="2"/>
              </a:rPr>
              <a:t>Thesis: clearly states topic and purpose of the entire essay</a:t>
            </a:r>
          </a:p>
          <a:p>
            <a:pPr lvl="1"/>
            <a:r>
              <a:rPr lang="en-US" sz="1800" dirty="0" smtClean="0">
                <a:sym typeface="Wingdings" pitchFamily="2" charset="2"/>
              </a:rPr>
              <a:t>Comment: anything added to the thesis that presents the main points you will cover to prove the thesis</a:t>
            </a:r>
            <a:endParaRPr lang="en-US" sz="1800" dirty="0"/>
          </a:p>
        </p:txBody>
      </p:sp>
      <p:sp>
        <p:nvSpPr>
          <p:cNvPr id="6" name="TextBox 5"/>
          <p:cNvSpPr txBox="1"/>
          <p:nvPr/>
        </p:nvSpPr>
        <p:spPr>
          <a:xfrm>
            <a:off x="2209800" y="5181600"/>
            <a:ext cx="4495800" cy="461665"/>
          </a:xfrm>
          <a:prstGeom prst="rect">
            <a:avLst/>
          </a:prstGeom>
          <a:noFill/>
        </p:spPr>
        <p:txBody>
          <a:bodyPr wrap="square" rtlCol="0">
            <a:spAutoFit/>
          </a:bodyPr>
          <a:lstStyle/>
          <a:p>
            <a:r>
              <a:rPr lang="en-US" sz="2400" b="1" dirty="0" smtClean="0"/>
              <a:t>Specific Thesis + Comment</a:t>
            </a:r>
            <a:endParaRPr lang="en-US" sz="2400" b="1" dirty="0"/>
          </a:p>
        </p:txBody>
      </p:sp>
      <p:grpSp>
        <p:nvGrpSpPr>
          <p:cNvPr id="10" name="Group 9"/>
          <p:cNvGrpSpPr/>
          <p:nvPr/>
        </p:nvGrpSpPr>
        <p:grpSpPr>
          <a:xfrm>
            <a:off x="1981200" y="2667000"/>
            <a:ext cx="5029200" cy="2438400"/>
            <a:chOff x="2057400" y="2819400"/>
            <a:chExt cx="5029200" cy="2438400"/>
          </a:xfrm>
        </p:grpSpPr>
        <p:sp>
          <p:nvSpPr>
            <p:cNvPr id="4" name="Isosceles Triangle 3"/>
            <p:cNvSpPr/>
            <p:nvPr/>
          </p:nvSpPr>
          <p:spPr bwMode="auto">
            <a:xfrm rot="10800000">
              <a:off x="2057400" y="2819400"/>
              <a:ext cx="5029200" cy="24384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ysClr val="windowText" lastClr="000000"/>
                </a:solidFill>
                <a:effectLst/>
                <a:latin typeface="Tahoma" charset="0"/>
              </a:endParaRPr>
            </a:p>
          </p:txBody>
        </p:sp>
        <p:sp>
          <p:nvSpPr>
            <p:cNvPr id="5" name="TextBox 4"/>
            <p:cNvSpPr txBox="1"/>
            <p:nvPr/>
          </p:nvSpPr>
          <p:spPr>
            <a:xfrm>
              <a:off x="3200400" y="2895600"/>
              <a:ext cx="2895600" cy="523220"/>
            </a:xfrm>
            <a:prstGeom prst="rect">
              <a:avLst/>
            </a:prstGeom>
            <a:noFill/>
          </p:spPr>
          <p:txBody>
            <a:bodyPr wrap="square" rtlCol="0">
              <a:spAutoFit/>
            </a:bodyPr>
            <a:lstStyle/>
            <a:p>
              <a:r>
                <a:rPr lang="en-US" sz="2800" dirty="0" smtClean="0"/>
                <a:t>General Opening</a:t>
              </a:r>
              <a:endParaRPr lang="en-US" sz="2800" dirty="0"/>
            </a:p>
          </p:txBody>
        </p:sp>
        <p:cxnSp>
          <p:nvCxnSpPr>
            <p:cNvPr id="8" name="Straight Arrow Connector 7"/>
            <p:cNvCxnSpPr/>
            <p:nvPr/>
          </p:nvCxnSpPr>
          <p:spPr bwMode="auto">
            <a:xfrm rot="16200000" flipH="1">
              <a:off x="3048000" y="3429000"/>
              <a:ext cx="1524000" cy="1371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5400000">
              <a:off x="4610100" y="3390900"/>
              <a:ext cx="1524000" cy="1447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rot="5400000">
              <a:off x="4039394" y="4190206"/>
              <a:ext cx="1066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Thesis &amp; Comment</a:t>
            </a:r>
            <a:endParaRPr lang="en-US" dirty="0"/>
          </a:p>
        </p:txBody>
      </p:sp>
      <p:sp>
        <p:nvSpPr>
          <p:cNvPr id="3" name="Content Placeholder 2"/>
          <p:cNvSpPr>
            <a:spLocks noGrp="1"/>
          </p:cNvSpPr>
          <p:nvPr>
            <p:ph idx="1"/>
          </p:nvPr>
        </p:nvSpPr>
        <p:spPr/>
        <p:txBody>
          <a:bodyPr/>
          <a:lstStyle/>
          <a:p>
            <a:endParaRPr lang="en-US" i="1" dirty="0" smtClean="0">
              <a:solidFill>
                <a:srgbClr val="FF0000"/>
              </a:solidFill>
            </a:endParaRPr>
          </a:p>
          <a:p>
            <a:r>
              <a:rPr lang="en-US" dirty="0" smtClean="0">
                <a:solidFill>
                  <a:srgbClr val="FF0000"/>
                </a:solidFill>
              </a:rPr>
              <a:t>The epic poem </a:t>
            </a:r>
            <a:r>
              <a:rPr lang="en-US" i="1" dirty="0" smtClean="0">
                <a:solidFill>
                  <a:srgbClr val="FF0000"/>
                </a:solidFill>
              </a:rPr>
              <a:t>Beowulf</a:t>
            </a:r>
            <a:r>
              <a:rPr lang="en-US" dirty="0" smtClean="0">
                <a:solidFill>
                  <a:srgbClr val="FF0000"/>
                </a:solidFill>
              </a:rPr>
              <a:t> presents the Hero Quest archetype </a:t>
            </a:r>
            <a:r>
              <a:rPr lang="en-US" dirty="0" smtClean="0"/>
              <a:t>in that the protagonist goes on </a:t>
            </a:r>
            <a:r>
              <a:rPr lang="en-US" dirty="0" smtClean="0">
                <a:solidFill>
                  <a:srgbClr val="005EA4"/>
                </a:solidFill>
              </a:rPr>
              <a:t>a long journey </a:t>
            </a:r>
            <a:r>
              <a:rPr lang="en-US" dirty="0" smtClean="0"/>
              <a:t>with a </a:t>
            </a:r>
            <a:r>
              <a:rPr lang="en-US" dirty="0" smtClean="0">
                <a:solidFill>
                  <a:srgbClr val="1BA53C"/>
                </a:solidFill>
              </a:rPr>
              <a:t>specific goal to achieve</a:t>
            </a:r>
            <a:r>
              <a:rPr lang="en-US" dirty="0" smtClean="0"/>
              <a:t>, must endure hardship and</a:t>
            </a:r>
            <a:r>
              <a:rPr lang="en-US" dirty="0" smtClean="0">
                <a:solidFill>
                  <a:srgbClr val="57257D"/>
                </a:solidFill>
              </a:rPr>
              <a:t> overcome seemingly impossible odds</a:t>
            </a:r>
            <a:r>
              <a:rPr lang="en-US" dirty="0" smtClean="0">
                <a:solidFill>
                  <a:schemeClr val="accent1">
                    <a:lumMod val="50000"/>
                  </a:schemeClr>
                </a:solidFill>
              </a:rPr>
              <a:t> </a:t>
            </a:r>
            <a:r>
              <a:rPr lang="en-US" dirty="0" smtClean="0"/>
              <a:t>to win the day and </a:t>
            </a:r>
            <a:r>
              <a:rPr lang="en-US" dirty="0" smtClean="0">
                <a:ln>
                  <a:solidFill>
                    <a:srgbClr val="00B050"/>
                  </a:solidFill>
                </a:ln>
                <a:solidFill>
                  <a:srgbClr val="002060"/>
                </a:solidFill>
              </a:rPr>
              <a:t>save the people</a:t>
            </a:r>
            <a:r>
              <a:rPr lang="en-US" dirty="0" smtClean="0"/>
              <a:t>.</a:t>
            </a:r>
            <a:endParaRPr lang="en-US" dirty="0"/>
          </a:p>
        </p:txBody>
      </p:sp>
      <p:sp>
        <p:nvSpPr>
          <p:cNvPr id="4" name="Rectangle 3"/>
          <p:cNvSpPr/>
          <p:nvPr/>
        </p:nvSpPr>
        <p:spPr bwMode="auto">
          <a:xfrm>
            <a:off x="4191000" y="2133600"/>
            <a:ext cx="838200" cy="381000"/>
          </a:xfrm>
          <a:prstGeom prst="rect">
            <a:avLst/>
          </a:prstGeom>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charset="0"/>
              </a:rPr>
              <a:t>Thesis</a:t>
            </a:r>
          </a:p>
        </p:txBody>
      </p:sp>
      <p:cxnSp>
        <p:nvCxnSpPr>
          <p:cNvPr id="6" name="Straight Arrow Connector 5"/>
          <p:cNvCxnSpPr/>
          <p:nvPr/>
        </p:nvCxnSpPr>
        <p:spPr bwMode="auto">
          <a:xfrm rot="5400000">
            <a:off x="4229100" y="2552700"/>
            <a:ext cx="22860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 name="Rectangle 6"/>
          <p:cNvSpPr/>
          <p:nvPr/>
        </p:nvSpPr>
        <p:spPr bwMode="auto">
          <a:xfrm>
            <a:off x="152400" y="3657600"/>
            <a:ext cx="1371600" cy="24384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latin typeface="Tahoma" charset="0"/>
              </a:rPr>
              <a:t>Comment: a road map—highlighting the </a:t>
            </a:r>
            <a:r>
              <a:rPr lang="en-US" u="sng" dirty="0" smtClean="0">
                <a:solidFill>
                  <a:schemeClr val="tx1"/>
                </a:solidFill>
                <a:latin typeface="Tahoma" charset="0"/>
              </a:rPr>
              <a:t>main points </a:t>
            </a:r>
            <a:r>
              <a:rPr lang="en-US" dirty="0" smtClean="0">
                <a:solidFill>
                  <a:schemeClr val="tx1"/>
                </a:solidFill>
                <a:latin typeface="Tahoma" charset="0"/>
              </a:rPr>
              <a:t>along the way</a:t>
            </a:r>
            <a:endParaRPr kumimoji="0" lang="en-US" sz="1800" b="0" i="0" u="none" strike="noStrike" cap="none" normalizeH="0" baseline="0" dirty="0" smtClean="0">
              <a:ln>
                <a:noFill/>
              </a:ln>
              <a:solidFill>
                <a:schemeClr val="tx1"/>
              </a:solidFill>
              <a:effectLst/>
              <a:latin typeface="Tahom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Opening the Intro. Paragraph</a:t>
            </a:r>
            <a:endParaRPr lang="en-US" sz="4000" dirty="0"/>
          </a:p>
        </p:txBody>
      </p:sp>
      <p:sp>
        <p:nvSpPr>
          <p:cNvPr id="3" name="Content Placeholder 2"/>
          <p:cNvSpPr>
            <a:spLocks noGrp="1"/>
          </p:cNvSpPr>
          <p:nvPr>
            <p:ph idx="1"/>
          </p:nvPr>
        </p:nvSpPr>
        <p:spPr/>
        <p:txBody>
          <a:bodyPr/>
          <a:lstStyle/>
          <a:p>
            <a:r>
              <a:rPr lang="en-US" dirty="0" smtClean="0"/>
              <a:t>Begin with . . .</a:t>
            </a:r>
          </a:p>
          <a:p>
            <a:pPr lvl="1"/>
            <a:r>
              <a:rPr lang="en-US" dirty="0" smtClean="0"/>
              <a:t>An interesting, relevant quotation</a:t>
            </a:r>
          </a:p>
          <a:p>
            <a:pPr lvl="1"/>
            <a:r>
              <a:rPr lang="en-US" dirty="0" smtClean="0"/>
              <a:t>A challenging (rhetorical) question</a:t>
            </a:r>
          </a:p>
          <a:p>
            <a:pPr lvl="1"/>
            <a:r>
              <a:rPr lang="en-US" dirty="0" smtClean="0"/>
              <a:t>A general statement relating to your topic</a:t>
            </a:r>
          </a:p>
          <a:p>
            <a:pPr lvl="1"/>
            <a:r>
              <a:rPr lang="en-US" dirty="0" smtClean="0"/>
              <a:t>A specific fact or statistic</a:t>
            </a:r>
          </a:p>
          <a:p>
            <a:pPr lvl="1"/>
            <a:r>
              <a:rPr lang="en-US" dirty="0" smtClean="0"/>
              <a:t>An anecdote that illustrates your topic</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the Intro. Paragraph</a:t>
            </a:r>
            <a:endParaRPr lang="en-US" dirty="0"/>
          </a:p>
        </p:txBody>
      </p:sp>
      <p:sp>
        <p:nvSpPr>
          <p:cNvPr id="3" name="Content Placeholder 2"/>
          <p:cNvSpPr>
            <a:spLocks noGrp="1"/>
          </p:cNvSpPr>
          <p:nvPr>
            <p:ph idx="1"/>
          </p:nvPr>
        </p:nvSpPr>
        <p:spPr>
          <a:xfrm>
            <a:off x="1182688" y="1828800"/>
            <a:ext cx="7772400" cy="4800599"/>
          </a:xfrm>
        </p:spPr>
        <p:txBody>
          <a:bodyPr/>
          <a:lstStyle/>
          <a:p>
            <a:r>
              <a:rPr lang="en-US" dirty="0" smtClean="0"/>
              <a:t>Begin with . . .</a:t>
            </a:r>
          </a:p>
          <a:p>
            <a:pPr lvl="1"/>
            <a:r>
              <a:rPr lang="en-US" dirty="0" smtClean="0"/>
              <a:t>a </a:t>
            </a:r>
            <a:r>
              <a:rPr lang="en-US" b="1" dirty="0" smtClean="0"/>
              <a:t>quotation</a:t>
            </a:r>
            <a:r>
              <a:rPr lang="en-US" dirty="0" smtClean="0"/>
              <a:t>—something profound and generally related to your topic</a:t>
            </a:r>
          </a:p>
          <a:p>
            <a:pPr lvl="2"/>
            <a:r>
              <a:rPr lang="en-US" dirty="0" smtClean="0"/>
              <a:t>(Topic: MLK’s use of language in speech)</a:t>
            </a:r>
          </a:p>
          <a:p>
            <a:pPr lvl="2"/>
            <a:r>
              <a:rPr lang="en-US" dirty="0" smtClean="0"/>
              <a:t>Ex. “Free at last, free at last, thank God almighty, I’m free at last!”  The most powerful tool that King used to free his people was language.</a:t>
            </a:r>
          </a:p>
          <a:p>
            <a:pPr lvl="1"/>
            <a:r>
              <a:rPr lang="en-US" dirty="0" smtClean="0"/>
              <a:t>a </a:t>
            </a:r>
            <a:r>
              <a:rPr lang="en-US" b="1" dirty="0" smtClean="0"/>
              <a:t>rhetorical question</a:t>
            </a:r>
          </a:p>
          <a:p>
            <a:pPr lvl="2"/>
            <a:r>
              <a:rPr lang="en-US" dirty="0" smtClean="0"/>
              <a:t>Ex. How can language be as powerful a weapon as a gun?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the Intro. Paragraph</a:t>
            </a:r>
            <a:endParaRPr lang="en-US" dirty="0"/>
          </a:p>
        </p:txBody>
      </p:sp>
      <p:sp>
        <p:nvSpPr>
          <p:cNvPr id="3" name="Content Placeholder 2"/>
          <p:cNvSpPr>
            <a:spLocks noGrp="1"/>
          </p:cNvSpPr>
          <p:nvPr>
            <p:ph idx="1"/>
          </p:nvPr>
        </p:nvSpPr>
        <p:spPr>
          <a:xfrm>
            <a:off x="1182688" y="1676400"/>
            <a:ext cx="7772400" cy="5029199"/>
          </a:xfrm>
        </p:spPr>
        <p:txBody>
          <a:bodyPr/>
          <a:lstStyle/>
          <a:p>
            <a:r>
              <a:rPr lang="en-US" dirty="0" smtClean="0"/>
              <a:t>Begin with . . .</a:t>
            </a:r>
          </a:p>
          <a:p>
            <a:pPr lvl="1"/>
            <a:r>
              <a:rPr lang="en-US" dirty="0" smtClean="0"/>
              <a:t>A </a:t>
            </a:r>
            <a:r>
              <a:rPr lang="en-US" b="1" dirty="0" smtClean="0"/>
              <a:t>general statement</a:t>
            </a:r>
          </a:p>
          <a:p>
            <a:pPr lvl="2"/>
            <a:r>
              <a:rPr lang="en-US" dirty="0" smtClean="0"/>
              <a:t>Ex. The evils of segregation were the catalyst that ignited the powerful flames of Martin Luther King’s rhetoric.</a:t>
            </a:r>
          </a:p>
          <a:p>
            <a:pPr lvl="1"/>
            <a:r>
              <a:rPr lang="en-US" dirty="0" smtClean="0"/>
              <a:t>A </a:t>
            </a:r>
            <a:r>
              <a:rPr lang="en-US" b="1" dirty="0" smtClean="0"/>
              <a:t>fact</a:t>
            </a:r>
            <a:r>
              <a:rPr lang="en-US" dirty="0" smtClean="0"/>
              <a:t> or </a:t>
            </a:r>
            <a:r>
              <a:rPr lang="en-US" b="1" dirty="0" smtClean="0"/>
              <a:t>statistic</a:t>
            </a:r>
          </a:p>
          <a:p>
            <a:pPr lvl="2"/>
            <a:r>
              <a:rPr lang="en-US" dirty="0" smtClean="0"/>
              <a:t>Ex. One hundred years after the Emancipation Proclamation, the evils of segregation still infected American society.</a:t>
            </a:r>
          </a:p>
          <a:p>
            <a:pPr lvl="2"/>
            <a:r>
              <a:rPr lang="en-US" dirty="0" smtClean="0"/>
              <a:t>Ex. On August 28, more than 2,000 buses, 21 special trains, 10 chartered airliners, and uncounted cars converged on Washington.</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of the Intro.</a:t>
            </a:r>
            <a:endParaRPr lang="en-US" dirty="0"/>
          </a:p>
        </p:txBody>
      </p:sp>
      <p:sp>
        <p:nvSpPr>
          <p:cNvPr id="3" name="Content Placeholder 2"/>
          <p:cNvSpPr>
            <a:spLocks noGrp="1"/>
          </p:cNvSpPr>
          <p:nvPr>
            <p:ph idx="1"/>
          </p:nvPr>
        </p:nvSpPr>
        <p:spPr/>
        <p:txBody>
          <a:bodyPr/>
          <a:lstStyle/>
          <a:p>
            <a:r>
              <a:rPr lang="en-US" dirty="0" smtClean="0"/>
              <a:t>Begin with . . . </a:t>
            </a:r>
          </a:p>
          <a:p>
            <a:pPr lvl="1"/>
            <a:r>
              <a:rPr lang="en-US" dirty="0" smtClean="0"/>
              <a:t>An </a:t>
            </a:r>
            <a:r>
              <a:rPr lang="en-US" b="1" dirty="0" smtClean="0"/>
              <a:t>anecdote</a:t>
            </a:r>
            <a:r>
              <a:rPr lang="en-US" dirty="0" smtClean="0"/>
              <a:t>: a brief, relevant story that—</a:t>
            </a:r>
          </a:p>
          <a:p>
            <a:pPr lvl="2"/>
            <a:r>
              <a:rPr lang="en-US" dirty="0" smtClean="0"/>
              <a:t>captures the readers’ interest, drawing them into your essay (everybody loves a story!)</a:t>
            </a:r>
          </a:p>
          <a:p>
            <a:pPr lvl="2"/>
            <a:r>
              <a:rPr lang="en-US" dirty="0" smtClean="0"/>
              <a:t>illustrates the spirit/idea of the thesis, leading readers to down to it</a:t>
            </a:r>
          </a:p>
          <a:p>
            <a:pPr lvl="2"/>
            <a:r>
              <a:rPr lang="en-US" dirty="0" smtClean="0"/>
              <a:t>sets the tone and mood for the rest of the paper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1667</TotalTime>
  <Words>818</Words>
  <Application>Microsoft Office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Blends</vt:lpstr>
      <vt:lpstr>Essay Structure</vt:lpstr>
      <vt:lpstr>Essay Structure Basics</vt:lpstr>
      <vt:lpstr>A Little More Detail . . . Introduction</vt:lpstr>
      <vt:lpstr>A Little More Detail . . . Introduction</vt:lpstr>
      <vt:lpstr>Sample Thesis &amp; Comment</vt:lpstr>
      <vt:lpstr>Opening the Intro. Paragraph</vt:lpstr>
      <vt:lpstr>Opening the Intro. Paragraph</vt:lpstr>
      <vt:lpstr>Opening the Intro. Paragraph</vt:lpstr>
      <vt:lpstr>Opening of the Intro.</vt:lpstr>
      <vt:lpstr>Example of an Anecdote</vt:lpstr>
      <vt:lpstr>What Next?</vt:lpstr>
      <vt:lpstr>Transitioning:  Sample Intro. Paragraph</vt:lpstr>
      <vt:lpstr>Slide 13</vt:lpstr>
      <vt:lpstr>The Concluding Paragraph</vt:lpstr>
    </vt:vector>
  </TitlesOfParts>
  <Company>wcpss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Structure</dc:title>
  <dc:creator>Wake County Public Schools</dc:creator>
  <cp:lastModifiedBy>jbennett</cp:lastModifiedBy>
  <cp:revision>171</cp:revision>
  <dcterms:created xsi:type="dcterms:W3CDTF">2009-02-10T14:21:45Z</dcterms:created>
  <dcterms:modified xsi:type="dcterms:W3CDTF">2014-01-03T22:27:43Z</dcterms:modified>
</cp:coreProperties>
</file>