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70" r:id="rId15"/>
    <p:sldId id="269" r:id="rId16"/>
    <p:sldId id="273" r:id="rId17"/>
    <p:sldId id="271" r:id="rId18"/>
    <p:sldId id="274" r:id="rId19"/>
    <p:sldId id="275" r:id="rId20"/>
    <p:sldId id="272"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userId="a2e0a4fc-d795-4aa8-9227-8b8c3904e6c8" providerId="ADAL" clId="{AF178DD2-EE2C-472D-A934-A9C7D8C38233}"/>
    <pc:docChg chg="modSld">
      <pc:chgData name="Jennifer" userId="a2e0a4fc-d795-4aa8-9227-8b8c3904e6c8" providerId="ADAL" clId="{AF178DD2-EE2C-472D-A934-A9C7D8C38233}" dt="2023-02-06T16:18:54.484" v="0" actId="1076"/>
      <pc:docMkLst>
        <pc:docMk/>
      </pc:docMkLst>
      <pc:sldChg chg="modSp mod">
        <pc:chgData name="Jennifer" userId="a2e0a4fc-d795-4aa8-9227-8b8c3904e6c8" providerId="ADAL" clId="{AF178DD2-EE2C-472D-A934-A9C7D8C38233}" dt="2023-02-06T16:18:54.484" v="0" actId="1076"/>
        <pc:sldMkLst>
          <pc:docMk/>
          <pc:sldMk cId="542573251" sldId="271"/>
        </pc:sldMkLst>
        <pc:spChg chg="mod">
          <ac:chgData name="Jennifer" userId="a2e0a4fc-d795-4aa8-9227-8b8c3904e6c8" providerId="ADAL" clId="{AF178DD2-EE2C-472D-A934-A9C7D8C38233}" dt="2023-02-06T16:18:54.484" v="0" actId="1076"/>
          <ac:spMkLst>
            <pc:docMk/>
            <pc:sldMk cId="542573251" sldId="27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FA8E1A-E58A-46FB-B906-F9CF34820E86}" type="datetimeFigureOut">
              <a:rPr lang="en-US" smtClean="0"/>
              <a:t>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74035-1912-4CED-BFDA-CC731025DD78}" type="slidenum">
              <a:rPr lang="en-US" smtClean="0"/>
              <a:t>‹#›</a:t>
            </a:fld>
            <a:endParaRPr lang="en-US"/>
          </a:p>
        </p:txBody>
      </p:sp>
    </p:spTree>
    <p:extLst>
      <p:ext uri="{BB962C8B-B14F-4D97-AF65-F5344CB8AC3E}">
        <p14:creationId xmlns:p14="http://schemas.microsoft.com/office/powerpoint/2010/main" val="2616313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74035-1912-4CED-BFDA-CC731025DD78}" type="slidenum">
              <a:rPr lang="en-US" smtClean="0"/>
              <a:t>1</a:t>
            </a:fld>
            <a:endParaRPr lang="en-US"/>
          </a:p>
        </p:txBody>
      </p:sp>
    </p:spTree>
    <p:extLst>
      <p:ext uri="{BB962C8B-B14F-4D97-AF65-F5344CB8AC3E}">
        <p14:creationId xmlns:p14="http://schemas.microsoft.com/office/powerpoint/2010/main" val="38691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Philip was son of Holy Roman Emperor,</a:t>
            </a:r>
            <a:r>
              <a:rPr lang="en-US" baseline="0" dirty="0"/>
              <a:t> Charles V</a:t>
            </a:r>
            <a:endParaRPr lang="en-US" dirty="0"/>
          </a:p>
        </p:txBody>
      </p:sp>
      <p:sp>
        <p:nvSpPr>
          <p:cNvPr id="4" name="Slide Number Placeholder 3"/>
          <p:cNvSpPr>
            <a:spLocks noGrp="1"/>
          </p:cNvSpPr>
          <p:nvPr>
            <p:ph type="sldNum" sz="quarter" idx="10"/>
          </p:nvPr>
        </p:nvSpPr>
        <p:spPr/>
        <p:txBody>
          <a:bodyPr/>
          <a:lstStyle/>
          <a:p>
            <a:fld id="{F8F74035-1912-4CED-BFDA-CC731025DD78}" type="slidenum">
              <a:rPr lang="en-US" smtClean="0"/>
              <a:t>11</a:t>
            </a:fld>
            <a:endParaRPr lang="en-US"/>
          </a:p>
        </p:txBody>
      </p:sp>
    </p:spTree>
    <p:extLst>
      <p:ext uri="{BB962C8B-B14F-4D97-AF65-F5344CB8AC3E}">
        <p14:creationId xmlns:p14="http://schemas.microsoft.com/office/powerpoint/2010/main" val="84053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Ist</a:t>
            </a:r>
            <a:r>
              <a:rPr lang="en-US" dirty="0"/>
              <a:t> clip (Act of Uniformity): from DVD, </a:t>
            </a:r>
            <a:r>
              <a:rPr lang="en-US" i="1" dirty="0"/>
              <a:t>Elizabeth</a:t>
            </a:r>
            <a:r>
              <a:rPr lang="en-US" dirty="0"/>
              <a:t>,</a:t>
            </a:r>
            <a:r>
              <a:rPr lang="en-US" baseline="0" dirty="0"/>
              <a:t> 52:35-6 (and not one second earlier!)</a:t>
            </a:r>
          </a:p>
          <a:p>
            <a:r>
              <a:rPr lang="en-US" baseline="0" dirty="0"/>
              <a:t>Extra link to clip on </a:t>
            </a:r>
            <a:r>
              <a:rPr lang="en-US" baseline="0" dirty="0" err="1"/>
              <a:t>Youtube</a:t>
            </a:r>
            <a:r>
              <a:rPr lang="en-US" baseline="0" dirty="0"/>
              <a:t> from the beginning of scene (semi-nude mistress of Norfolk), commentary on cinematography and director’s decisions to reveal male domination of period.  Great commentary but incomplete—does not show the bishops in the basement or her repartee with the nobles.</a:t>
            </a:r>
          </a:p>
          <a:p>
            <a:r>
              <a:rPr lang="en-US" b="1" baseline="0" dirty="0"/>
              <a:t>https://www.youtube.com/watch?v=Owumbz0yl8U</a:t>
            </a:r>
          </a:p>
          <a:p>
            <a:endParaRPr lang="en-US" baseline="0" dirty="0"/>
          </a:p>
          <a:p>
            <a:endParaRPr lang="en-US" baseline="0" dirty="0"/>
          </a:p>
          <a:p>
            <a:r>
              <a:rPr lang="en-US" baseline="0" dirty="0"/>
              <a:t>2</a:t>
            </a:r>
            <a:r>
              <a:rPr lang="en-US" baseline="30000" dirty="0"/>
              <a:t>nd</a:t>
            </a:r>
            <a:r>
              <a:rPr lang="en-US" baseline="0" dirty="0"/>
              <a:t> clip (</a:t>
            </a:r>
            <a:r>
              <a:rPr lang="en-US" baseline="0" dirty="0" err="1"/>
              <a:t>Tilbury</a:t>
            </a:r>
            <a:r>
              <a:rPr lang="en-US" baseline="0" dirty="0"/>
              <a:t>): Elizabeth: The Golden Age, 1:31</a:t>
            </a:r>
            <a:endParaRPr lang="en-US" dirty="0"/>
          </a:p>
        </p:txBody>
      </p:sp>
      <p:sp>
        <p:nvSpPr>
          <p:cNvPr id="4" name="Slide Number Placeholder 3"/>
          <p:cNvSpPr>
            <a:spLocks noGrp="1"/>
          </p:cNvSpPr>
          <p:nvPr>
            <p:ph type="sldNum" sz="quarter" idx="10"/>
          </p:nvPr>
        </p:nvSpPr>
        <p:spPr/>
        <p:txBody>
          <a:bodyPr/>
          <a:lstStyle/>
          <a:p>
            <a:fld id="{F8F74035-1912-4CED-BFDA-CC731025DD78}" type="slidenum">
              <a:rPr lang="en-US" smtClean="0"/>
              <a:t>18</a:t>
            </a:fld>
            <a:endParaRPr lang="en-US"/>
          </a:p>
        </p:txBody>
      </p:sp>
    </p:spTree>
    <p:extLst>
      <p:ext uri="{BB962C8B-B14F-4D97-AF65-F5344CB8AC3E}">
        <p14:creationId xmlns:p14="http://schemas.microsoft.com/office/powerpoint/2010/main" val="1386826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21AD97-D66E-46AF-9C14-8432C8FD116F}"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069E6-4125-48DC-8614-7194596CFB27}" type="slidenum">
              <a:rPr lang="en-US" smtClean="0"/>
              <a:t>‹#›</a:t>
            </a:fld>
            <a:endParaRPr lang="en-US"/>
          </a:p>
        </p:txBody>
      </p:sp>
    </p:spTree>
    <p:extLst>
      <p:ext uri="{BB962C8B-B14F-4D97-AF65-F5344CB8AC3E}">
        <p14:creationId xmlns:p14="http://schemas.microsoft.com/office/powerpoint/2010/main" val="292647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21AD97-D66E-46AF-9C14-8432C8FD116F}"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069E6-4125-48DC-8614-7194596CFB27}" type="slidenum">
              <a:rPr lang="en-US" smtClean="0"/>
              <a:t>‹#›</a:t>
            </a:fld>
            <a:endParaRPr lang="en-US"/>
          </a:p>
        </p:txBody>
      </p:sp>
    </p:spTree>
    <p:extLst>
      <p:ext uri="{BB962C8B-B14F-4D97-AF65-F5344CB8AC3E}">
        <p14:creationId xmlns:p14="http://schemas.microsoft.com/office/powerpoint/2010/main" val="393164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21AD97-D66E-46AF-9C14-8432C8FD116F}"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069E6-4125-48DC-8614-7194596CFB27}" type="slidenum">
              <a:rPr lang="en-US" smtClean="0"/>
              <a:t>‹#›</a:t>
            </a:fld>
            <a:endParaRPr lang="en-US"/>
          </a:p>
        </p:txBody>
      </p:sp>
    </p:spTree>
    <p:extLst>
      <p:ext uri="{BB962C8B-B14F-4D97-AF65-F5344CB8AC3E}">
        <p14:creationId xmlns:p14="http://schemas.microsoft.com/office/powerpoint/2010/main" val="159786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21AD97-D66E-46AF-9C14-8432C8FD116F}"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069E6-4125-48DC-8614-7194596CFB27}" type="slidenum">
              <a:rPr lang="en-US" smtClean="0"/>
              <a:t>‹#›</a:t>
            </a:fld>
            <a:endParaRPr lang="en-US"/>
          </a:p>
        </p:txBody>
      </p:sp>
    </p:spTree>
    <p:extLst>
      <p:ext uri="{BB962C8B-B14F-4D97-AF65-F5344CB8AC3E}">
        <p14:creationId xmlns:p14="http://schemas.microsoft.com/office/powerpoint/2010/main" val="375303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21AD97-D66E-46AF-9C14-8432C8FD116F}"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069E6-4125-48DC-8614-7194596CFB27}" type="slidenum">
              <a:rPr lang="en-US" smtClean="0"/>
              <a:t>‹#›</a:t>
            </a:fld>
            <a:endParaRPr lang="en-US"/>
          </a:p>
        </p:txBody>
      </p:sp>
    </p:spTree>
    <p:extLst>
      <p:ext uri="{BB962C8B-B14F-4D97-AF65-F5344CB8AC3E}">
        <p14:creationId xmlns:p14="http://schemas.microsoft.com/office/powerpoint/2010/main" val="4076504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21AD97-D66E-46AF-9C14-8432C8FD116F}"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069E6-4125-48DC-8614-7194596CFB27}" type="slidenum">
              <a:rPr lang="en-US" smtClean="0"/>
              <a:t>‹#›</a:t>
            </a:fld>
            <a:endParaRPr lang="en-US"/>
          </a:p>
        </p:txBody>
      </p:sp>
    </p:spTree>
    <p:extLst>
      <p:ext uri="{BB962C8B-B14F-4D97-AF65-F5344CB8AC3E}">
        <p14:creationId xmlns:p14="http://schemas.microsoft.com/office/powerpoint/2010/main" val="235024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21AD97-D66E-46AF-9C14-8432C8FD116F}"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1069E6-4125-48DC-8614-7194596CFB27}" type="slidenum">
              <a:rPr lang="en-US" smtClean="0"/>
              <a:t>‹#›</a:t>
            </a:fld>
            <a:endParaRPr lang="en-US"/>
          </a:p>
        </p:txBody>
      </p:sp>
    </p:spTree>
    <p:extLst>
      <p:ext uri="{BB962C8B-B14F-4D97-AF65-F5344CB8AC3E}">
        <p14:creationId xmlns:p14="http://schemas.microsoft.com/office/powerpoint/2010/main" val="5648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21AD97-D66E-46AF-9C14-8432C8FD116F}"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069E6-4125-48DC-8614-7194596CFB27}" type="slidenum">
              <a:rPr lang="en-US" smtClean="0"/>
              <a:t>‹#›</a:t>
            </a:fld>
            <a:endParaRPr lang="en-US"/>
          </a:p>
        </p:txBody>
      </p:sp>
    </p:spTree>
    <p:extLst>
      <p:ext uri="{BB962C8B-B14F-4D97-AF65-F5344CB8AC3E}">
        <p14:creationId xmlns:p14="http://schemas.microsoft.com/office/powerpoint/2010/main" val="96235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1AD97-D66E-46AF-9C14-8432C8FD116F}"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1069E6-4125-48DC-8614-7194596CFB27}" type="slidenum">
              <a:rPr lang="en-US" smtClean="0"/>
              <a:t>‹#›</a:t>
            </a:fld>
            <a:endParaRPr lang="en-US"/>
          </a:p>
        </p:txBody>
      </p:sp>
    </p:spTree>
    <p:extLst>
      <p:ext uri="{BB962C8B-B14F-4D97-AF65-F5344CB8AC3E}">
        <p14:creationId xmlns:p14="http://schemas.microsoft.com/office/powerpoint/2010/main" val="304944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21AD97-D66E-46AF-9C14-8432C8FD116F}"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069E6-4125-48DC-8614-7194596CFB27}" type="slidenum">
              <a:rPr lang="en-US" smtClean="0"/>
              <a:t>‹#›</a:t>
            </a:fld>
            <a:endParaRPr lang="en-US"/>
          </a:p>
        </p:txBody>
      </p:sp>
    </p:spTree>
    <p:extLst>
      <p:ext uri="{BB962C8B-B14F-4D97-AF65-F5344CB8AC3E}">
        <p14:creationId xmlns:p14="http://schemas.microsoft.com/office/powerpoint/2010/main" val="3792189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21AD97-D66E-46AF-9C14-8432C8FD116F}"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069E6-4125-48DC-8614-7194596CFB27}" type="slidenum">
              <a:rPr lang="en-US" smtClean="0"/>
              <a:t>‹#›</a:t>
            </a:fld>
            <a:endParaRPr lang="en-US"/>
          </a:p>
        </p:txBody>
      </p:sp>
    </p:spTree>
    <p:extLst>
      <p:ext uri="{BB962C8B-B14F-4D97-AF65-F5344CB8AC3E}">
        <p14:creationId xmlns:p14="http://schemas.microsoft.com/office/powerpoint/2010/main" val="350007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1AD97-D66E-46AF-9C14-8432C8FD116F}" type="datetimeFigureOut">
              <a:rPr lang="en-US" smtClean="0"/>
              <a:t>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069E6-4125-48DC-8614-7194596CFB27}" type="slidenum">
              <a:rPr lang="en-US" smtClean="0"/>
              <a:t>‹#›</a:t>
            </a:fld>
            <a:endParaRPr lang="en-US"/>
          </a:p>
        </p:txBody>
      </p:sp>
    </p:spTree>
    <p:extLst>
      <p:ext uri="{BB962C8B-B14F-4D97-AF65-F5344CB8AC3E}">
        <p14:creationId xmlns:p14="http://schemas.microsoft.com/office/powerpoint/2010/main" val="1695965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luminarium.org/renlit/tilbury.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watch?v=A-yZNMWFqvM" TargetMode="External"/><Relationship Id="rId5" Type="http://schemas.openxmlformats.org/officeDocument/2006/relationships/hyperlink" Target="https://www.youtube.com/watch?v=T3Bq1h728X0" TargetMode="External"/><Relationship Id="rId4" Type="http://schemas.openxmlformats.org/officeDocument/2006/relationships/hyperlink" Target="https://www.youtube.com/watch?v=35djJpYpP7k"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biographyonline.net/people/famous/protestant-reformation.html"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133" y="304800"/>
            <a:ext cx="7924800" cy="1774825"/>
          </a:xfrm>
        </p:spPr>
        <p:txBody>
          <a:bodyPr>
            <a:normAutofit/>
          </a:bodyPr>
          <a:lstStyle/>
          <a:p>
            <a:r>
              <a:rPr lang="en-US" dirty="0">
                <a:latin typeface="HamletOrNot" panose="02000603090000020003" pitchFamily="2" charset="0"/>
              </a:rPr>
              <a:t>The Tudors and Religious Upheaval during the English</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109" y="1905000"/>
            <a:ext cx="7350849" cy="4182806"/>
          </a:xfrm>
          <a:prstGeom prst="rect">
            <a:avLst/>
          </a:prstGeom>
        </p:spPr>
      </p:pic>
    </p:spTree>
    <p:extLst>
      <p:ext uri="{BB962C8B-B14F-4D97-AF65-F5344CB8AC3E}">
        <p14:creationId xmlns:p14="http://schemas.microsoft.com/office/powerpoint/2010/main" val="2473247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latin typeface="HamletOrNot" panose="02000603090000020003" pitchFamily="2" charset="0"/>
              </a:rPr>
              <a:t>Lady Jane Grey: The Nine Days’ Queen</a:t>
            </a:r>
          </a:p>
        </p:txBody>
      </p:sp>
      <p:sp>
        <p:nvSpPr>
          <p:cNvPr id="3" name="Content Placeholder 2"/>
          <p:cNvSpPr>
            <a:spLocks noGrp="1"/>
          </p:cNvSpPr>
          <p:nvPr>
            <p:ph idx="1"/>
          </p:nvPr>
        </p:nvSpPr>
        <p:spPr>
          <a:xfrm>
            <a:off x="457200" y="1295400"/>
            <a:ext cx="4572000" cy="5334000"/>
          </a:xfrm>
        </p:spPr>
        <p:txBody>
          <a:bodyPr>
            <a:normAutofit fontScale="92500" lnSpcReduction="10000"/>
          </a:bodyPr>
          <a:lstStyle/>
          <a:p>
            <a:r>
              <a:rPr lang="en-US" sz="2800" dirty="0"/>
              <a:t>Committed Protestant and Humanist</a:t>
            </a:r>
          </a:p>
          <a:p>
            <a:r>
              <a:rPr lang="en-US" sz="2800" dirty="0"/>
              <a:t>Backed by Privy Council</a:t>
            </a:r>
          </a:p>
          <a:p>
            <a:r>
              <a:rPr lang="en-US" sz="2800" dirty="0"/>
              <a:t>“Reigned” from July 10 -</a:t>
            </a:r>
            <a:br>
              <a:rPr lang="en-US" sz="2800" dirty="0"/>
            </a:br>
            <a:r>
              <a:rPr lang="en-US" sz="2800" dirty="0"/>
              <a:t>July 19, 1553 (15-16 years old) </a:t>
            </a:r>
          </a:p>
          <a:p>
            <a:r>
              <a:rPr lang="en-US" sz="2800" dirty="0"/>
              <a:t>Mary I and her troops marched in to London</a:t>
            </a:r>
          </a:p>
          <a:p>
            <a:r>
              <a:rPr lang="en-US" sz="2800" dirty="0"/>
              <a:t>Privy Council changed mind and proclaimed Mary as Queen on July 19</a:t>
            </a:r>
          </a:p>
          <a:p>
            <a:r>
              <a:rPr lang="en-US" sz="2800" dirty="0"/>
              <a:t>Convicted of high treason</a:t>
            </a:r>
          </a:p>
          <a:p>
            <a:r>
              <a:rPr lang="en-US" sz="2800" dirty="0"/>
              <a:t>Executed February 1554</a:t>
            </a:r>
          </a:p>
          <a:p>
            <a:endParaRPr lang="en-US" dirty="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1593273"/>
            <a:ext cx="3611880" cy="4662609"/>
          </a:xfrm>
          <a:prstGeom prst="rect">
            <a:avLst/>
          </a:prstGeom>
        </p:spPr>
      </p:pic>
    </p:spTree>
    <p:extLst>
      <p:ext uri="{BB962C8B-B14F-4D97-AF65-F5344CB8AC3E}">
        <p14:creationId xmlns:p14="http://schemas.microsoft.com/office/powerpoint/2010/main" val="268528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HamletOrNot" panose="02000603090000020003" pitchFamily="2" charset="0"/>
              </a:rPr>
              <a:t>Mary I: The Catholic Queen</a:t>
            </a:r>
          </a:p>
        </p:txBody>
      </p:sp>
      <p:sp>
        <p:nvSpPr>
          <p:cNvPr id="3" name="Content Placeholder 2"/>
          <p:cNvSpPr>
            <a:spLocks noGrp="1"/>
          </p:cNvSpPr>
          <p:nvPr>
            <p:ph idx="1"/>
          </p:nvPr>
        </p:nvSpPr>
        <p:spPr>
          <a:xfrm>
            <a:off x="457200" y="1447800"/>
            <a:ext cx="4800600" cy="5093249"/>
          </a:xfrm>
        </p:spPr>
        <p:txBody>
          <a:bodyPr>
            <a:normAutofit fontScale="92500" lnSpcReduction="20000"/>
          </a:bodyPr>
          <a:lstStyle/>
          <a:p>
            <a:r>
              <a:rPr lang="en-US" dirty="0"/>
              <a:t>Daughter of Catherine of Aragon</a:t>
            </a:r>
          </a:p>
          <a:p>
            <a:r>
              <a:rPr lang="en-US" dirty="0"/>
              <a:t>Ascended the throne in 1553</a:t>
            </a:r>
          </a:p>
          <a:p>
            <a:r>
              <a:rPr lang="en-US" dirty="0"/>
              <a:t>Devout Catholic</a:t>
            </a:r>
          </a:p>
          <a:p>
            <a:pPr lvl="1"/>
            <a:r>
              <a:rPr lang="en-US" dirty="0"/>
              <a:t>1</a:t>
            </a:r>
            <a:r>
              <a:rPr lang="en-US" baseline="30000" dirty="0"/>
              <a:t>st</a:t>
            </a:r>
            <a:r>
              <a:rPr lang="en-US" dirty="0"/>
              <a:t> act: to proclaim Catherine’s marriage to Henry valid and legal</a:t>
            </a:r>
          </a:p>
          <a:p>
            <a:pPr lvl="1"/>
            <a:r>
              <a:rPr lang="en-US" dirty="0"/>
              <a:t>2</a:t>
            </a:r>
            <a:r>
              <a:rPr lang="en-US" baseline="30000" dirty="0"/>
              <a:t>nd</a:t>
            </a:r>
            <a:r>
              <a:rPr lang="en-US" dirty="0"/>
              <a:t> act: to undo all the Protestant legislation that Edward had enacted</a:t>
            </a:r>
          </a:p>
          <a:p>
            <a:r>
              <a:rPr lang="en-US" dirty="0"/>
              <a:t>Married Philip of Spain</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199" y="1447800"/>
            <a:ext cx="3851329" cy="4267200"/>
          </a:xfrm>
          <a:prstGeom prst="rect">
            <a:avLst/>
          </a:prstGeom>
        </p:spPr>
      </p:pic>
    </p:spTree>
    <p:extLst>
      <p:ext uri="{BB962C8B-B14F-4D97-AF65-F5344CB8AC3E}">
        <p14:creationId xmlns:p14="http://schemas.microsoft.com/office/powerpoint/2010/main" val="420478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amletOrNot" panose="02000603090000020003" pitchFamily="2" charset="0"/>
              </a:rPr>
              <a:t>Mary I (aka Bloody Mary)</a:t>
            </a:r>
            <a:endParaRPr lang="en-US" dirty="0"/>
          </a:p>
        </p:txBody>
      </p:sp>
      <p:sp>
        <p:nvSpPr>
          <p:cNvPr id="3" name="Content Placeholder 2"/>
          <p:cNvSpPr>
            <a:spLocks noGrp="1"/>
          </p:cNvSpPr>
          <p:nvPr>
            <p:ph idx="1"/>
          </p:nvPr>
        </p:nvSpPr>
        <p:spPr>
          <a:xfrm>
            <a:off x="457200" y="1600200"/>
            <a:ext cx="4800600" cy="4525963"/>
          </a:xfrm>
        </p:spPr>
        <p:txBody>
          <a:bodyPr>
            <a:normAutofit fontScale="77500" lnSpcReduction="20000"/>
          </a:bodyPr>
          <a:lstStyle/>
          <a:p>
            <a:r>
              <a:rPr lang="en-US" dirty="0"/>
              <a:t>Desired to return England to the “one true church” and salvation</a:t>
            </a:r>
          </a:p>
          <a:p>
            <a:r>
              <a:rPr lang="en-US" dirty="0"/>
              <a:t>Forced conversions</a:t>
            </a:r>
          </a:p>
          <a:p>
            <a:r>
              <a:rPr lang="en-US" dirty="0"/>
              <a:t>Burned over 300 Protestants at the stake who refused to renounce their faith</a:t>
            </a:r>
          </a:p>
          <a:p>
            <a:r>
              <a:rPr lang="en-US" dirty="0"/>
              <a:t>Reign fraught with conspiracies to overthrow her and place Elizabeth on the throne</a:t>
            </a:r>
          </a:p>
          <a:p>
            <a:r>
              <a:rPr lang="en-US" dirty="0"/>
              <a:t>Imprisoned Elizabeth but released her</a:t>
            </a:r>
          </a:p>
          <a:p>
            <a:r>
              <a:rPr lang="en-US" dirty="0"/>
              <a:t>Died childless; in her will named Elizabeth as her successor</a:t>
            </a:r>
          </a:p>
          <a:p>
            <a:endParaRPr lang="en-US" dirty="0"/>
          </a:p>
        </p:txBody>
      </p:sp>
      <p:pic>
        <p:nvPicPr>
          <p:cNvPr id="1026" name="Picture 2" descr="E:\Google Drive\British Lit\Renaissance\Renaissance_History\Felipe_of_Spain_and_MariaTud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127" y="1447800"/>
            <a:ext cx="353077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5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HamletOrNot" panose="02000603090000020003" pitchFamily="2" charset="0"/>
              </a:rPr>
              <a:t>Elizabeth I</a:t>
            </a:r>
          </a:p>
        </p:txBody>
      </p:sp>
      <p:sp>
        <p:nvSpPr>
          <p:cNvPr id="3" name="Content Placeholder 2"/>
          <p:cNvSpPr>
            <a:spLocks noGrp="1"/>
          </p:cNvSpPr>
          <p:nvPr>
            <p:ph idx="1"/>
          </p:nvPr>
        </p:nvSpPr>
        <p:spPr>
          <a:xfrm>
            <a:off x="457200" y="1299729"/>
            <a:ext cx="4495800" cy="5558271"/>
          </a:xfrm>
        </p:spPr>
        <p:txBody>
          <a:bodyPr>
            <a:normAutofit fontScale="92500" lnSpcReduction="20000"/>
          </a:bodyPr>
          <a:lstStyle/>
          <a:p>
            <a:r>
              <a:rPr lang="en-US" dirty="0"/>
              <a:t>Ascended the throne in 1558 (25 years old)</a:t>
            </a:r>
          </a:p>
          <a:p>
            <a:r>
              <a:rPr lang="en-US" dirty="0"/>
              <a:t>Protestant (like her mother Anne Boleyn and father Henry VIII)</a:t>
            </a:r>
          </a:p>
          <a:p>
            <a:r>
              <a:rPr lang="en-US" dirty="0"/>
              <a:t>Reinstated the Act of Uniformity and the Book of Common Prayer</a:t>
            </a:r>
          </a:p>
          <a:p>
            <a:pPr lvl="1"/>
            <a:r>
              <a:rPr lang="en-US" dirty="0"/>
              <a:t>Unified religious worship and rituals throughout Anglican church</a:t>
            </a:r>
          </a:p>
          <a:p>
            <a:pPr lvl="1"/>
            <a:r>
              <a:rPr lang="en-US" dirty="0"/>
              <a:t>Unified England under one church and one monarch</a:t>
            </a:r>
          </a:p>
          <a:p>
            <a:pPr lvl="1"/>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299729"/>
            <a:ext cx="3886200" cy="5173935"/>
          </a:xfrm>
          <a:prstGeom prst="rect">
            <a:avLst/>
          </a:prstGeom>
        </p:spPr>
      </p:pic>
    </p:spTree>
    <p:extLst>
      <p:ext uri="{BB962C8B-B14F-4D97-AF65-F5344CB8AC3E}">
        <p14:creationId xmlns:p14="http://schemas.microsoft.com/office/powerpoint/2010/main" val="22591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HamletOrNot" panose="02000603090000020003" pitchFamily="2" charset="0"/>
              </a:rPr>
              <a:t>Elizabeth: True Renaissance Woman</a:t>
            </a:r>
          </a:p>
        </p:txBody>
      </p:sp>
      <p:sp>
        <p:nvSpPr>
          <p:cNvPr id="3" name="Content Placeholder 2"/>
          <p:cNvSpPr>
            <a:spLocks noGrp="1"/>
          </p:cNvSpPr>
          <p:nvPr>
            <p:ph idx="1"/>
          </p:nvPr>
        </p:nvSpPr>
        <p:spPr>
          <a:xfrm>
            <a:off x="457200" y="1600200"/>
            <a:ext cx="4267200" cy="4525963"/>
          </a:xfrm>
        </p:spPr>
        <p:txBody>
          <a:bodyPr/>
          <a:lstStyle/>
          <a:p>
            <a:r>
              <a:rPr lang="en-US" dirty="0"/>
              <a:t>Poet/writer</a:t>
            </a:r>
          </a:p>
          <a:p>
            <a:r>
              <a:rPr lang="en-US" dirty="0"/>
              <a:t>Dancer</a:t>
            </a:r>
          </a:p>
          <a:p>
            <a:r>
              <a:rPr lang="en-US" dirty="0"/>
              <a:t>Musician</a:t>
            </a:r>
          </a:p>
          <a:p>
            <a:r>
              <a:rPr lang="en-US" dirty="0"/>
              <a:t>Multilingual (could translate both Greek and Latin) at a young age!</a:t>
            </a:r>
          </a:p>
          <a:p>
            <a:r>
              <a:rPr lang="en-US" dirty="0"/>
              <a:t>Great political leader</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371600"/>
            <a:ext cx="4195435" cy="5029200"/>
          </a:xfrm>
          <a:prstGeom prst="rect">
            <a:avLst/>
          </a:prstGeom>
        </p:spPr>
      </p:pic>
    </p:spTree>
    <p:extLst>
      <p:ext uri="{BB962C8B-B14F-4D97-AF65-F5344CB8AC3E}">
        <p14:creationId xmlns:p14="http://schemas.microsoft.com/office/powerpoint/2010/main" val="102803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HamletOrNot" panose="02000603090000020003" pitchFamily="2" charset="0"/>
              </a:rPr>
              <a:t>Elizabeth I</a:t>
            </a:r>
          </a:p>
        </p:txBody>
      </p:sp>
      <p:sp>
        <p:nvSpPr>
          <p:cNvPr id="3" name="Content Placeholder 2"/>
          <p:cNvSpPr>
            <a:spLocks noGrp="1"/>
          </p:cNvSpPr>
          <p:nvPr>
            <p:ph idx="1"/>
          </p:nvPr>
        </p:nvSpPr>
        <p:spPr>
          <a:xfrm>
            <a:off x="457200" y="1371600"/>
            <a:ext cx="8382000" cy="5029200"/>
          </a:xfrm>
        </p:spPr>
        <p:txBody>
          <a:bodyPr>
            <a:normAutofit fontScale="92500" lnSpcReduction="10000"/>
          </a:bodyPr>
          <a:lstStyle/>
          <a:p>
            <a:r>
              <a:rPr lang="en-US" dirty="0"/>
              <a:t>Constant threats on her life, monarchy, and country</a:t>
            </a:r>
          </a:p>
          <a:p>
            <a:r>
              <a:rPr lang="en-US" dirty="0"/>
              <a:t>Many conspiracies and assassination attempts</a:t>
            </a:r>
          </a:p>
          <a:p>
            <a:pPr lvl="1"/>
            <a:r>
              <a:rPr lang="en-US" dirty="0"/>
              <a:t>Catholic church (throughout Europe) and Pope</a:t>
            </a:r>
          </a:p>
          <a:p>
            <a:pPr lvl="1"/>
            <a:r>
              <a:rPr lang="en-US" dirty="0"/>
              <a:t>Catholic nobles (political power)</a:t>
            </a:r>
          </a:p>
          <a:p>
            <a:pPr lvl="1"/>
            <a:r>
              <a:rPr lang="en-US" dirty="0"/>
              <a:t>Mary, Queen of Scots (cousin)</a:t>
            </a:r>
          </a:p>
          <a:p>
            <a:pPr lvl="1"/>
            <a:r>
              <a:rPr lang="en-US" dirty="0"/>
              <a:t>Spain—issues with England:</a:t>
            </a:r>
          </a:p>
          <a:p>
            <a:pPr lvl="2"/>
            <a:r>
              <a:rPr lang="en-US" dirty="0"/>
              <a:t>Catherine of Aragon being kicked to curb and humiliated</a:t>
            </a:r>
          </a:p>
          <a:p>
            <a:pPr lvl="2"/>
            <a:r>
              <a:rPr lang="en-US" dirty="0"/>
              <a:t>Elizabeth refusing to embrace the Catholic Church and maintain Catholic state of England after Mary I</a:t>
            </a:r>
          </a:p>
          <a:p>
            <a:pPr lvl="2"/>
            <a:r>
              <a:rPr lang="en-US" dirty="0"/>
              <a:t>Elizabeth stringing Philip along as suitor, only to reject him in the end</a:t>
            </a:r>
          </a:p>
          <a:p>
            <a:pPr lvl="2"/>
            <a:endParaRPr lang="en-US" dirty="0"/>
          </a:p>
          <a:p>
            <a:pPr lvl="2"/>
            <a:endParaRPr lang="en-US" dirty="0"/>
          </a:p>
          <a:p>
            <a:pPr lvl="2"/>
            <a:endParaRPr lang="en-US" dirty="0"/>
          </a:p>
          <a:p>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32895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676400"/>
          </a:xfrm>
        </p:spPr>
        <p:txBody>
          <a:bodyPr>
            <a:normAutofit/>
          </a:bodyPr>
          <a:lstStyle/>
          <a:p>
            <a:r>
              <a:rPr lang="en-US" sz="4800" dirty="0">
                <a:latin typeface="HamletOrNot" panose="02000603090000020003" pitchFamily="2" charset="0"/>
              </a:rPr>
              <a:t>Elizabeth, the Virgin Queen</a:t>
            </a:r>
            <a:br>
              <a:rPr lang="en-US" sz="4800" dirty="0">
                <a:latin typeface="HamletOrNot" panose="02000603090000020003" pitchFamily="2" charset="0"/>
              </a:rPr>
            </a:br>
            <a:r>
              <a:rPr lang="en-US" sz="2800" dirty="0">
                <a:latin typeface="HamletOrNot" panose="02000603090000020003" pitchFamily="2" charset="0"/>
              </a:rPr>
              <a:t>“Better beggar woman and single </a:t>
            </a:r>
            <a:br>
              <a:rPr lang="en-US" sz="2800" dirty="0">
                <a:latin typeface="HamletOrNot" panose="02000603090000020003" pitchFamily="2" charset="0"/>
              </a:rPr>
            </a:br>
            <a:r>
              <a:rPr lang="en-US" sz="2800" dirty="0">
                <a:latin typeface="HamletOrNot" panose="02000603090000020003" pitchFamily="2" charset="0"/>
              </a:rPr>
              <a:t>than Queen and married.”</a:t>
            </a:r>
          </a:p>
        </p:txBody>
      </p:sp>
      <p:sp>
        <p:nvSpPr>
          <p:cNvPr id="3" name="Content Placeholder 2"/>
          <p:cNvSpPr>
            <a:spLocks noGrp="1"/>
          </p:cNvSpPr>
          <p:nvPr>
            <p:ph idx="1"/>
          </p:nvPr>
        </p:nvSpPr>
        <p:spPr>
          <a:xfrm>
            <a:off x="533400" y="2133600"/>
            <a:ext cx="8229600" cy="4267200"/>
          </a:xfrm>
        </p:spPr>
        <p:txBody>
          <a:bodyPr>
            <a:normAutofit fontScale="85000" lnSpcReduction="20000"/>
          </a:bodyPr>
          <a:lstStyle/>
          <a:p>
            <a:r>
              <a:rPr lang="en-US" dirty="0"/>
              <a:t>Remained unmarried, but </a:t>
            </a:r>
          </a:p>
          <a:p>
            <a:pPr lvl="1"/>
            <a:r>
              <a:rPr lang="en-US" dirty="0"/>
              <a:t>Received royal suitors from all over Europe</a:t>
            </a:r>
          </a:p>
          <a:p>
            <a:pPr lvl="1"/>
            <a:r>
              <a:rPr lang="en-US" dirty="0"/>
              <a:t>Played them against each other</a:t>
            </a:r>
          </a:p>
          <a:p>
            <a:r>
              <a:rPr lang="en-US" dirty="0" err="1"/>
              <a:t>Privvy</a:t>
            </a:r>
            <a:r>
              <a:rPr lang="en-US" dirty="0"/>
              <a:t> Counsel concerned to marry her quickly after coronation </a:t>
            </a:r>
            <a:r>
              <a:rPr lang="en-US" sz="2400" dirty="0">
                <a:solidFill>
                  <a:schemeClr val="tx2">
                    <a:lumMod val="60000"/>
                    <a:lumOff val="40000"/>
                  </a:schemeClr>
                </a:solidFill>
              </a:rPr>
              <a:t>(</a:t>
            </a:r>
            <a:r>
              <a:rPr lang="en-US" sz="2400" i="1" dirty="0">
                <a:solidFill>
                  <a:schemeClr val="tx2">
                    <a:lumMod val="60000"/>
                    <a:lumOff val="40000"/>
                  </a:schemeClr>
                </a:solidFill>
              </a:rPr>
              <a:t>Elizabeth</a:t>
            </a:r>
            <a:r>
              <a:rPr lang="en-US" sz="2400" dirty="0">
                <a:solidFill>
                  <a:schemeClr val="tx2">
                    <a:lumMod val="60000"/>
                    <a:lumOff val="40000"/>
                  </a:schemeClr>
                </a:solidFill>
              </a:rPr>
              <a:t> 32:10)</a:t>
            </a:r>
            <a:r>
              <a:rPr lang="en-US" dirty="0"/>
              <a:t> to—</a:t>
            </a:r>
          </a:p>
          <a:p>
            <a:pPr lvl="1"/>
            <a:r>
              <a:rPr lang="en-US" dirty="0"/>
              <a:t>Establish an heir apparent</a:t>
            </a:r>
          </a:p>
          <a:p>
            <a:pPr lvl="2"/>
            <a:r>
              <a:rPr lang="en-US" dirty="0"/>
              <a:t>Secure her reign and </a:t>
            </a:r>
          </a:p>
          <a:p>
            <a:pPr lvl="2"/>
            <a:r>
              <a:rPr lang="en-US" dirty="0"/>
              <a:t>Ensure peaceful succession after her death </a:t>
            </a:r>
          </a:p>
          <a:p>
            <a:pPr lvl="1"/>
            <a:r>
              <a:rPr lang="en-US" dirty="0"/>
              <a:t>Make political alliances that would strengthen England’s position in Europe</a:t>
            </a:r>
          </a:p>
          <a:p>
            <a:r>
              <a:rPr lang="en-US" dirty="0"/>
              <a:t>While stalling for time, she built England into an </a:t>
            </a:r>
            <a:r>
              <a:rPr lang="en-US" u="sng" dirty="0"/>
              <a:t>independent</a:t>
            </a:r>
            <a:r>
              <a:rPr lang="en-US" dirty="0"/>
              <a:t> power.</a:t>
            </a:r>
          </a:p>
          <a:p>
            <a:endParaRPr lang="en-US" dirty="0"/>
          </a:p>
        </p:txBody>
      </p:sp>
    </p:spTree>
    <p:extLst>
      <p:ext uri="{BB962C8B-B14F-4D97-AF65-F5344CB8AC3E}">
        <p14:creationId xmlns:p14="http://schemas.microsoft.com/office/powerpoint/2010/main" val="266833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HamletOrNot" panose="02000603090000020003" pitchFamily="2" charset="0"/>
              </a:rPr>
              <a:t>The Golden Age</a:t>
            </a:r>
          </a:p>
        </p:txBody>
      </p:sp>
      <p:sp>
        <p:nvSpPr>
          <p:cNvPr id="3" name="Content Placeholder 2"/>
          <p:cNvSpPr>
            <a:spLocks noGrp="1"/>
          </p:cNvSpPr>
          <p:nvPr>
            <p:ph idx="1"/>
          </p:nvPr>
        </p:nvSpPr>
        <p:spPr>
          <a:xfrm>
            <a:off x="613189" y="1295400"/>
            <a:ext cx="8382000" cy="5181600"/>
          </a:xfrm>
        </p:spPr>
        <p:txBody>
          <a:bodyPr>
            <a:normAutofit/>
          </a:bodyPr>
          <a:lstStyle/>
          <a:p>
            <a:r>
              <a:rPr lang="en-US" dirty="0"/>
              <a:t>Ruled England for 45 </a:t>
            </a:r>
            <a:br>
              <a:rPr lang="en-US" dirty="0"/>
            </a:br>
            <a:r>
              <a:rPr lang="en-US" dirty="0"/>
              <a:t>years (1558 – 1603)</a:t>
            </a:r>
          </a:p>
          <a:p>
            <a:r>
              <a:rPr lang="en-US" dirty="0"/>
              <a:t>Unified people; </a:t>
            </a:r>
            <a:br>
              <a:rPr lang="en-US" dirty="0"/>
            </a:br>
            <a:r>
              <a:rPr lang="en-US" dirty="0"/>
              <a:t>established peace and </a:t>
            </a:r>
            <a:br>
              <a:rPr lang="en-US" dirty="0"/>
            </a:br>
            <a:r>
              <a:rPr lang="en-US" dirty="0"/>
              <a:t>prosperity throughout</a:t>
            </a:r>
          </a:p>
          <a:p>
            <a:r>
              <a:rPr lang="en-US" dirty="0"/>
              <a:t>Established England as</a:t>
            </a:r>
            <a:br>
              <a:rPr lang="en-US" dirty="0"/>
            </a:br>
            <a:r>
              <a:rPr lang="en-US" dirty="0"/>
              <a:t>a major ruling power </a:t>
            </a:r>
          </a:p>
          <a:p>
            <a:pPr lvl="1"/>
            <a:r>
              <a:rPr lang="en-US" dirty="0"/>
              <a:t>1588: The Defeat of the Spanish Armada</a:t>
            </a:r>
          </a:p>
          <a:p>
            <a:pPr lvl="1"/>
            <a:r>
              <a:rPr lang="en-US" dirty="0"/>
              <a:t>England established as greatest naval power in the world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447800"/>
            <a:ext cx="4423189" cy="3521964"/>
          </a:xfrm>
          <a:prstGeom prst="rect">
            <a:avLst/>
          </a:prstGeom>
        </p:spPr>
      </p:pic>
    </p:spTree>
    <p:extLst>
      <p:ext uri="{BB962C8B-B14F-4D97-AF65-F5344CB8AC3E}">
        <p14:creationId xmlns:p14="http://schemas.microsoft.com/office/powerpoint/2010/main" val="54257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600200"/>
          </a:xfrm>
        </p:spPr>
        <p:txBody>
          <a:bodyPr>
            <a:normAutofit fontScale="90000"/>
          </a:bodyPr>
          <a:lstStyle/>
          <a:p>
            <a:r>
              <a:rPr lang="en-US" sz="4800" dirty="0">
                <a:latin typeface="HamletOrNot" panose="02000603090000020003" pitchFamily="2" charset="0"/>
              </a:rPr>
              <a:t>The Monarch &amp; the Woman</a:t>
            </a:r>
            <a:br>
              <a:rPr lang="en-US" sz="4800" dirty="0">
                <a:latin typeface="HamletOrNot" panose="02000603090000020003" pitchFamily="2" charset="0"/>
              </a:rPr>
            </a:br>
            <a:r>
              <a:rPr lang="en-US" sz="3100" dirty="0">
                <a:latin typeface="HamletOrNot" panose="02000603090000020003" pitchFamily="2" charset="0"/>
              </a:rPr>
              <a:t>“I may not be a lion, but I am a lion’s cub </a:t>
            </a:r>
            <a:br>
              <a:rPr lang="en-US" sz="3100" dirty="0">
                <a:latin typeface="HamletOrNot" panose="02000603090000020003" pitchFamily="2" charset="0"/>
              </a:rPr>
            </a:br>
            <a:r>
              <a:rPr lang="en-US" sz="3100" dirty="0">
                <a:latin typeface="HamletOrNot" panose="02000603090000020003" pitchFamily="2" charset="0"/>
              </a:rPr>
              <a:t>and I have a lion’s heart.”</a:t>
            </a:r>
            <a:br>
              <a:rPr lang="en-US" b="1" i="1" dirty="0"/>
            </a:br>
            <a:endParaRPr lang="en-US" sz="4800" dirty="0">
              <a:latin typeface="HamletOrNot" panose="02000603090000020003" pitchFamily="2" charset="0"/>
            </a:endParaRPr>
          </a:p>
        </p:txBody>
      </p:sp>
      <p:sp>
        <p:nvSpPr>
          <p:cNvPr id="3" name="Content Placeholder 2"/>
          <p:cNvSpPr>
            <a:spLocks noGrp="1"/>
          </p:cNvSpPr>
          <p:nvPr>
            <p:ph idx="1"/>
          </p:nvPr>
        </p:nvSpPr>
        <p:spPr>
          <a:xfrm>
            <a:off x="533400" y="2209800"/>
            <a:ext cx="8229600" cy="4343399"/>
          </a:xfrm>
        </p:spPr>
        <p:txBody>
          <a:bodyPr>
            <a:normAutofit fontScale="92500" lnSpcReduction="10000"/>
          </a:bodyPr>
          <a:lstStyle/>
          <a:p>
            <a:r>
              <a:rPr lang="en-US" dirty="0"/>
              <a:t>Elizabeth to her council on passing the Act of Uniformity </a:t>
            </a:r>
            <a:r>
              <a:rPr lang="en-US" sz="2000" dirty="0">
                <a:solidFill>
                  <a:srgbClr val="1F497D">
                    <a:lumMod val="60000"/>
                    <a:lumOff val="40000"/>
                  </a:srgbClr>
                </a:solidFill>
              </a:rPr>
              <a:t>(</a:t>
            </a:r>
            <a:r>
              <a:rPr lang="en-US" sz="2000" i="1" dirty="0">
                <a:solidFill>
                  <a:srgbClr val="1F497D">
                    <a:lumMod val="60000"/>
                    <a:lumOff val="40000"/>
                  </a:srgbClr>
                </a:solidFill>
              </a:rPr>
              <a:t>Elizabeth</a:t>
            </a:r>
            <a:r>
              <a:rPr lang="en-US" sz="2000" dirty="0">
                <a:solidFill>
                  <a:srgbClr val="1F497D">
                    <a:lumMod val="60000"/>
                    <a:lumOff val="40000"/>
                  </a:srgbClr>
                </a:solidFill>
              </a:rPr>
              <a:t> 52:35-6)</a:t>
            </a:r>
            <a:endParaRPr lang="en-US" dirty="0"/>
          </a:p>
          <a:p>
            <a:r>
              <a:rPr lang="en-US" dirty="0"/>
              <a:t>Elizabeth’s speech to her troops at </a:t>
            </a:r>
            <a:r>
              <a:rPr lang="en-US" dirty="0" err="1"/>
              <a:t>Tilbury</a:t>
            </a:r>
            <a:r>
              <a:rPr lang="en-US" dirty="0"/>
              <a:t> </a:t>
            </a:r>
          </a:p>
          <a:p>
            <a:pPr lvl="1"/>
            <a:r>
              <a:rPr lang="en-US" dirty="0">
                <a:hlinkClick r:id="rId3"/>
              </a:rPr>
              <a:t>Text</a:t>
            </a:r>
            <a:endParaRPr lang="en-US" dirty="0"/>
          </a:p>
          <a:p>
            <a:pPr lvl="1"/>
            <a:r>
              <a:rPr lang="en-US" dirty="0">
                <a:hlinkClick r:id="rId4"/>
              </a:rPr>
              <a:t>Film clip </a:t>
            </a:r>
            <a:r>
              <a:rPr lang="en-US" dirty="0"/>
              <a:t>(entire speech)</a:t>
            </a:r>
          </a:p>
          <a:p>
            <a:pPr lvl="1"/>
            <a:r>
              <a:rPr lang="en-US" dirty="0">
                <a:hlinkClick r:id="rId5"/>
              </a:rPr>
              <a:t>Film clip</a:t>
            </a:r>
            <a:r>
              <a:rPr lang="en-US" dirty="0"/>
              <a:t> (</a:t>
            </a:r>
            <a:r>
              <a:rPr lang="en-US" i="1" dirty="0"/>
              <a:t>Elizabeth: The Golden Age</a:t>
            </a:r>
            <a:r>
              <a:rPr lang="en-US" dirty="0"/>
              <a:t>)</a:t>
            </a:r>
          </a:p>
          <a:p>
            <a:r>
              <a:rPr lang="en-US" dirty="0"/>
              <a:t>Influence on Shakespeare?</a:t>
            </a:r>
          </a:p>
          <a:p>
            <a:pPr lvl="1"/>
            <a:r>
              <a:rPr lang="en-US" dirty="0"/>
              <a:t>Henry V before Battle of Agincourt: </a:t>
            </a:r>
            <a:r>
              <a:rPr lang="en-US" dirty="0">
                <a:hlinkClick r:id="rId6"/>
              </a:rPr>
              <a:t>St. Crispin’s Day Speech</a:t>
            </a:r>
            <a:r>
              <a:rPr lang="en-US" dirty="0"/>
              <a:t> </a:t>
            </a:r>
          </a:p>
          <a:p>
            <a:pPr lvl="1"/>
            <a:endParaRPr lang="en-US" dirty="0"/>
          </a:p>
        </p:txBody>
      </p:sp>
    </p:spTree>
    <p:extLst>
      <p:ext uri="{BB962C8B-B14F-4D97-AF65-F5344CB8AC3E}">
        <p14:creationId xmlns:p14="http://schemas.microsoft.com/office/powerpoint/2010/main" val="350751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HamletOrNot" panose="02000603090000020003" pitchFamily="2" charset="0"/>
              </a:rPr>
              <a:t>Elizabeth the Warrior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295400"/>
            <a:ext cx="7086600" cy="5363510"/>
          </a:xfrm>
        </p:spPr>
      </p:pic>
    </p:spTree>
    <p:extLst>
      <p:ext uri="{BB962C8B-B14F-4D97-AF65-F5344CB8AC3E}">
        <p14:creationId xmlns:p14="http://schemas.microsoft.com/office/powerpoint/2010/main" val="1196757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a:latin typeface="HamletOrNot" panose="02000603090000020003" pitchFamily="2" charset="0"/>
              </a:rPr>
              <a:t>Catholicism</a:t>
            </a:r>
          </a:p>
        </p:txBody>
      </p:sp>
      <p:sp>
        <p:nvSpPr>
          <p:cNvPr id="3" name="Content Placeholder 2"/>
          <p:cNvSpPr>
            <a:spLocks noGrp="1"/>
          </p:cNvSpPr>
          <p:nvPr>
            <p:ph idx="1"/>
          </p:nvPr>
        </p:nvSpPr>
        <p:spPr>
          <a:xfrm>
            <a:off x="457200" y="1295400"/>
            <a:ext cx="8229600" cy="5181600"/>
          </a:xfrm>
        </p:spPr>
        <p:txBody>
          <a:bodyPr>
            <a:normAutofit fontScale="92500" lnSpcReduction="20000"/>
          </a:bodyPr>
          <a:lstStyle/>
          <a:p>
            <a:pPr lvl="0"/>
            <a:r>
              <a:rPr lang="en-US" dirty="0"/>
              <a:t>For 12 centuries, England was a Catholic state </a:t>
            </a:r>
            <a:br>
              <a:rPr lang="en-US" dirty="0"/>
            </a:br>
            <a:r>
              <a:rPr lang="en-US" dirty="0"/>
              <a:t>(</a:t>
            </a:r>
            <a:r>
              <a:rPr lang="en-US" i="1" dirty="0"/>
              <a:t>catholic</a:t>
            </a:r>
            <a:r>
              <a:rPr lang="en-US" dirty="0"/>
              <a:t> = universal)</a:t>
            </a:r>
          </a:p>
          <a:p>
            <a:pPr lvl="0"/>
            <a:r>
              <a:rPr lang="en-US" dirty="0"/>
              <a:t>Protestant Reformation </a:t>
            </a:r>
          </a:p>
          <a:p>
            <a:pPr lvl="1"/>
            <a:r>
              <a:rPr lang="en-US" dirty="0"/>
              <a:t>Began in Europe</a:t>
            </a:r>
          </a:p>
          <a:p>
            <a:pPr lvl="1"/>
            <a:r>
              <a:rPr lang="en-US" dirty="0"/>
              <a:t>Associated most with Martin Luther</a:t>
            </a:r>
          </a:p>
          <a:p>
            <a:pPr lvl="2"/>
            <a:r>
              <a:rPr lang="en-US" sz="2600" dirty="0"/>
              <a:t>1517—Nailed his</a:t>
            </a:r>
            <a:r>
              <a:rPr lang="en-US" sz="2600" b="1" i="1" dirty="0"/>
              <a:t> Ninety-Five Theses</a:t>
            </a:r>
            <a:r>
              <a:rPr lang="en-US" sz="2600" dirty="0"/>
              <a:t> to the </a:t>
            </a:r>
            <a:br>
              <a:rPr lang="en-US" sz="2600" dirty="0"/>
            </a:br>
            <a:r>
              <a:rPr lang="en-US" sz="2600" dirty="0"/>
              <a:t>door of a church in </a:t>
            </a:r>
            <a:r>
              <a:rPr lang="en-US" sz="2600" dirty="0" err="1"/>
              <a:t>Wittenburg</a:t>
            </a:r>
            <a:r>
              <a:rPr lang="en-US" sz="2600" dirty="0"/>
              <a:t>, Germany</a:t>
            </a:r>
            <a:endParaRPr lang="en-US" sz="2600" b="1" i="1" dirty="0"/>
          </a:p>
          <a:p>
            <a:pPr lvl="2"/>
            <a:r>
              <a:rPr lang="en-US" sz="2600" dirty="0"/>
              <a:t>Protested the many abuses of the church </a:t>
            </a:r>
            <a:br>
              <a:rPr lang="en-US" sz="2600" dirty="0"/>
            </a:br>
            <a:r>
              <a:rPr lang="en-US" sz="2600" dirty="0"/>
              <a:t>clerics, including the selling of indulgences</a:t>
            </a:r>
          </a:p>
          <a:p>
            <a:pPr lvl="2"/>
            <a:r>
              <a:rPr lang="en-US" sz="2600" dirty="0"/>
              <a:t>Called out the church on other issues that had no </a:t>
            </a:r>
            <a:br>
              <a:rPr lang="en-US" sz="2600" dirty="0"/>
            </a:br>
            <a:r>
              <a:rPr lang="en-US" sz="2600" dirty="0"/>
              <a:t>foundation in the Bible:</a:t>
            </a:r>
          </a:p>
          <a:p>
            <a:pPr lvl="3"/>
            <a:r>
              <a:rPr lang="en-US" sz="2400" dirty="0"/>
              <a:t>Pope’s power over purgatory</a:t>
            </a:r>
          </a:p>
          <a:p>
            <a:pPr lvl="3"/>
            <a:r>
              <a:rPr lang="en-US" sz="2400" dirty="0"/>
              <a:t>Merits of the saints, etc.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902440"/>
            <a:ext cx="1459095" cy="1648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9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latin typeface="HamletOrNot" panose="02000603090000020003" pitchFamily="2" charset="0"/>
              </a:rPr>
              <a:t>Elizabeth I: End of the Tudor Dynasty</a:t>
            </a:r>
          </a:p>
        </p:txBody>
      </p:sp>
      <p:sp>
        <p:nvSpPr>
          <p:cNvPr id="3" name="Content Placeholder 2"/>
          <p:cNvSpPr>
            <a:spLocks noGrp="1"/>
          </p:cNvSpPr>
          <p:nvPr>
            <p:ph idx="1"/>
          </p:nvPr>
        </p:nvSpPr>
        <p:spPr>
          <a:xfrm>
            <a:off x="457200" y="1600200"/>
            <a:ext cx="4572000" cy="4898437"/>
          </a:xfrm>
        </p:spPr>
        <p:txBody>
          <a:bodyPr>
            <a:normAutofit fontScale="92500" lnSpcReduction="20000"/>
          </a:bodyPr>
          <a:lstStyle/>
          <a:p>
            <a:r>
              <a:rPr lang="en-US" dirty="0"/>
              <a:t>Died in 1603 at 69 ½ years old</a:t>
            </a:r>
          </a:p>
          <a:p>
            <a:r>
              <a:rPr lang="en-US" dirty="0"/>
              <a:t>Childless (implications for England?)</a:t>
            </a:r>
          </a:p>
          <a:p>
            <a:r>
              <a:rPr lang="en-US" dirty="0"/>
              <a:t>Arranged for James VI of Scotland (Mary’s, Queen of Scots, son) to succeed her</a:t>
            </a:r>
          </a:p>
          <a:p>
            <a:pPr lvl="1"/>
            <a:r>
              <a:rPr lang="en-US" dirty="0"/>
              <a:t>Became James I of England, Scotland, and Ireland</a:t>
            </a:r>
          </a:p>
          <a:p>
            <a:pPr lvl="1"/>
            <a:r>
              <a:rPr lang="en-US" dirty="0"/>
              <a:t>Began the Stuart dynasty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145" y="1524000"/>
            <a:ext cx="1676400" cy="225589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945" y="1371600"/>
            <a:ext cx="3505200" cy="5130338"/>
          </a:xfrm>
          <a:prstGeom prst="rect">
            <a:avLst/>
          </a:prstGeom>
        </p:spPr>
      </p:pic>
    </p:spTree>
    <p:extLst>
      <p:ext uri="{BB962C8B-B14F-4D97-AF65-F5344CB8AC3E}">
        <p14:creationId xmlns:p14="http://schemas.microsoft.com/office/powerpoint/2010/main" val="26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HamletOrNot" panose="02000603090000020003" pitchFamily="2" charset="0"/>
              </a:rPr>
              <a:t>Elizabeth and the Arts</a:t>
            </a:r>
          </a:p>
        </p:txBody>
      </p:sp>
      <p:sp>
        <p:nvSpPr>
          <p:cNvPr id="3" name="Content Placeholder 2"/>
          <p:cNvSpPr>
            <a:spLocks noGrp="1"/>
          </p:cNvSpPr>
          <p:nvPr>
            <p:ph idx="1"/>
          </p:nvPr>
        </p:nvSpPr>
        <p:spPr>
          <a:xfrm>
            <a:off x="152400" y="1371600"/>
            <a:ext cx="8305800" cy="5486400"/>
          </a:xfrm>
        </p:spPr>
        <p:txBody>
          <a:bodyPr>
            <a:normAutofit/>
          </a:bodyPr>
          <a:lstStyle/>
          <a:p>
            <a:r>
              <a:rPr lang="en-US" dirty="0"/>
              <a:t>Created a stable environment for the arts </a:t>
            </a:r>
            <a:br>
              <a:rPr lang="en-US" dirty="0"/>
            </a:br>
            <a:r>
              <a:rPr lang="en-US" dirty="0"/>
              <a:t>to flourish</a:t>
            </a:r>
          </a:p>
          <a:p>
            <a:r>
              <a:rPr lang="en-US" dirty="0"/>
              <a:t>Supported them legally</a:t>
            </a:r>
          </a:p>
          <a:p>
            <a:pPr lvl="1"/>
            <a:r>
              <a:rPr lang="en-US" dirty="0"/>
              <a:t>1572—legalized acting</a:t>
            </a:r>
          </a:p>
          <a:p>
            <a:r>
              <a:rPr lang="en-US" dirty="0"/>
              <a:t>Supported them</a:t>
            </a:r>
            <a:br>
              <a:rPr lang="en-US" dirty="0"/>
            </a:br>
            <a:r>
              <a:rPr lang="en-US" dirty="0"/>
              <a:t>financially</a:t>
            </a:r>
          </a:p>
          <a:p>
            <a:pPr lvl="1"/>
            <a:r>
              <a:rPr lang="en-US" dirty="0"/>
              <a:t>was a patron</a:t>
            </a:r>
          </a:p>
          <a:p>
            <a:pPr lvl="1"/>
            <a:r>
              <a:rPr lang="en-US" dirty="0"/>
              <a:t>commissioned works</a:t>
            </a:r>
          </a:p>
          <a:p>
            <a:pPr lvl="1"/>
            <a:r>
              <a:rPr lang="en-US" dirty="0"/>
              <a:t>had acting companies perform for the court</a:t>
            </a: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209800"/>
            <a:ext cx="4375986" cy="3276600"/>
          </a:xfrm>
          <a:prstGeom prst="rect">
            <a:avLst/>
          </a:prstGeom>
        </p:spPr>
      </p:pic>
    </p:spTree>
    <p:extLst>
      <p:ext uri="{BB962C8B-B14F-4D97-AF65-F5344CB8AC3E}">
        <p14:creationId xmlns:p14="http://schemas.microsoft.com/office/powerpoint/2010/main" val="314956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524000"/>
            <a:ext cx="7620000" cy="5051071"/>
          </a:xfrm>
          <a:prstGeom prst="rect">
            <a:avLst/>
          </a:prstGeom>
        </p:spPr>
      </p:pic>
      <p:sp>
        <p:nvSpPr>
          <p:cNvPr id="5" name="Title 1"/>
          <p:cNvSpPr>
            <a:spLocks noGrp="1"/>
          </p:cNvSpPr>
          <p:nvPr>
            <p:ph type="title"/>
          </p:nvPr>
        </p:nvSpPr>
        <p:spPr/>
        <p:txBody>
          <a:bodyPr>
            <a:normAutofit/>
          </a:bodyPr>
          <a:lstStyle/>
          <a:p>
            <a:r>
              <a:rPr lang="en-US" sz="5400" dirty="0">
                <a:latin typeface="HamletOrNot" panose="02000603090000020003" pitchFamily="2" charset="0"/>
              </a:rPr>
              <a:t>Elizabeth and the Arts</a:t>
            </a:r>
          </a:p>
        </p:txBody>
      </p:sp>
    </p:spTree>
    <p:extLst>
      <p:ext uri="{BB962C8B-B14F-4D97-AF65-F5344CB8AC3E}">
        <p14:creationId xmlns:p14="http://schemas.microsoft.com/office/powerpoint/2010/main" val="364920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HamletOrNot" panose="02000603090000020003" pitchFamily="2" charset="0"/>
              </a:rPr>
              <a:t>Other Important Figures in the </a:t>
            </a:r>
            <a:r>
              <a:rPr lang="en-US">
                <a:latin typeface="HamletOrNot" panose="02000603090000020003" pitchFamily="2" charset="0"/>
              </a:rPr>
              <a:t>Protestant Reformation</a:t>
            </a:r>
            <a:endParaRPr lang="en-US" dirty="0">
              <a:latin typeface="HamletOrNot" panose="02000603090000020003" pitchFamily="2" charset="0"/>
            </a:endParaRPr>
          </a:p>
        </p:txBody>
      </p:sp>
      <p:sp>
        <p:nvSpPr>
          <p:cNvPr id="3" name="Content Placeholder 2"/>
          <p:cNvSpPr>
            <a:spLocks noGrp="1"/>
          </p:cNvSpPr>
          <p:nvPr>
            <p:ph idx="1"/>
          </p:nvPr>
        </p:nvSpPr>
        <p:spPr>
          <a:xfrm>
            <a:off x="457200" y="1981200"/>
            <a:ext cx="8229600" cy="4876800"/>
          </a:xfrm>
        </p:spPr>
        <p:txBody>
          <a:bodyPr>
            <a:normAutofit fontScale="85000" lnSpcReduction="20000"/>
          </a:bodyPr>
          <a:lstStyle/>
          <a:p>
            <a:r>
              <a:rPr lang="en-US" dirty="0"/>
              <a:t>John Calvin</a:t>
            </a:r>
          </a:p>
          <a:p>
            <a:pPr lvl="1"/>
            <a:r>
              <a:rPr lang="en-US" dirty="0"/>
              <a:t>French Protestant</a:t>
            </a:r>
          </a:p>
          <a:p>
            <a:pPr lvl="1"/>
            <a:r>
              <a:rPr lang="en-US" dirty="0"/>
              <a:t>Presbyterian church</a:t>
            </a:r>
            <a:br>
              <a:rPr lang="en-US" dirty="0"/>
            </a:br>
            <a:endParaRPr lang="en-US" dirty="0"/>
          </a:p>
          <a:p>
            <a:r>
              <a:rPr lang="en-US" dirty="0" err="1"/>
              <a:t>Desiderius</a:t>
            </a:r>
            <a:r>
              <a:rPr lang="en-US" dirty="0"/>
              <a:t> Erasmus</a:t>
            </a:r>
          </a:p>
          <a:p>
            <a:pPr lvl="1"/>
            <a:r>
              <a:rPr lang="en-US" dirty="0"/>
              <a:t>Catholic priest</a:t>
            </a:r>
          </a:p>
          <a:p>
            <a:pPr lvl="1"/>
            <a:r>
              <a:rPr lang="en-US" dirty="0"/>
              <a:t>Noted Humanist scholar and teacher</a:t>
            </a:r>
            <a:br>
              <a:rPr lang="en-US" dirty="0"/>
            </a:br>
            <a:endParaRPr lang="en-US" dirty="0"/>
          </a:p>
          <a:p>
            <a:r>
              <a:rPr lang="en-US" dirty="0"/>
              <a:t>William Tyndale</a:t>
            </a:r>
            <a:br>
              <a:rPr lang="en-US" dirty="0"/>
            </a:br>
            <a:endParaRPr lang="en-US" dirty="0"/>
          </a:p>
          <a:p>
            <a:r>
              <a:rPr lang="en-US" dirty="0"/>
              <a:t>Johannes Gutenberg</a:t>
            </a:r>
            <a:br>
              <a:rPr lang="en-US" dirty="0"/>
            </a:br>
            <a:endParaRPr lang="en-US" dirty="0"/>
          </a:p>
          <a:p>
            <a:pPr marL="0" indent="0" algn="ctr">
              <a:buNone/>
            </a:pPr>
            <a:endParaRPr lang="en-US" sz="1800" i="1" dirty="0">
              <a:hlinkClick r:id="rId2"/>
            </a:endParaRPr>
          </a:p>
          <a:p>
            <a:pPr marL="0" indent="0" algn="ctr">
              <a:buNone/>
            </a:pPr>
            <a:r>
              <a:rPr lang="en-US" sz="1800" i="1" dirty="0">
                <a:hlinkClick r:id="rId2"/>
              </a:rPr>
              <a:t>http://www.biographyonline.net/people/famous/protestant-reformation.html</a:t>
            </a:r>
            <a:endParaRPr lang="en-US" sz="1800" i="1" dirty="0"/>
          </a:p>
          <a:p>
            <a:pPr marL="0" indent="0">
              <a:buNone/>
            </a:pP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124199"/>
            <a:ext cx="1684194" cy="185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600200"/>
            <a:ext cx="1676400" cy="1888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4603390"/>
            <a:ext cx="1454083" cy="1863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490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051"/>
                                        </p:tgtEl>
                                        <p:attrNameLst>
                                          <p:attrName>style.visibility</p:attrName>
                                        </p:attrNameLst>
                                      </p:cBhvr>
                                      <p:to>
                                        <p:strVal val="visible"/>
                                      </p:to>
                                    </p:set>
                                    <p:anim calcmode="lin" valueType="num">
                                      <p:cBhvr additive="base">
                                        <p:cTn id="59" dur="500" fill="hold"/>
                                        <p:tgtEl>
                                          <p:spTgt spid="2051"/>
                                        </p:tgtEl>
                                        <p:attrNameLst>
                                          <p:attrName>ppt_x</p:attrName>
                                        </p:attrNameLst>
                                      </p:cBhvr>
                                      <p:tavLst>
                                        <p:tav tm="0">
                                          <p:val>
                                            <p:strVal val="#ppt_x"/>
                                          </p:val>
                                        </p:tav>
                                        <p:tav tm="100000">
                                          <p:val>
                                            <p:strVal val="#ppt_x"/>
                                          </p:val>
                                        </p:tav>
                                      </p:tavLst>
                                    </p:anim>
                                    <p:anim calcmode="lin" valueType="num">
                                      <p:cBhvr additive="base">
                                        <p:cTn id="6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normAutofit/>
          </a:bodyPr>
          <a:lstStyle/>
          <a:p>
            <a:r>
              <a:rPr lang="en-US" sz="5400" dirty="0">
                <a:latin typeface="HamletOrNot" panose="02000603090000020003" pitchFamily="2" charset="0"/>
              </a:rPr>
              <a:t>Henry VIII</a:t>
            </a:r>
          </a:p>
        </p:txBody>
      </p:sp>
      <p:sp>
        <p:nvSpPr>
          <p:cNvPr id="3" name="Content Placeholder 2"/>
          <p:cNvSpPr>
            <a:spLocks noGrp="1"/>
          </p:cNvSpPr>
          <p:nvPr>
            <p:ph idx="1"/>
          </p:nvPr>
        </p:nvSpPr>
        <p:spPr>
          <a:xfrm>
            <a:off x="457200" y="1371600"/>
            <a:ext cx="5638800" cy="5257800"/>
          </a:xfrm>
        </p:spPr>
        <p:txBody>
          <a:bodyPr>
            <a:normAutofit fontScale="92500" lnSpcReduction="10000"/>
          </a:bodyPr>
          <a:lstStyle/>
          <a:p>
            <a:r>
              <a:rPr lang="en-US" dirty="0"/>
              <a:t>Pope named Henry “Defender of the Faith”</a:t>
            </a:r>
          </a:p>
          <a:p>
            <a:pPr lvl="1"/>
            <a:r>
              <a:rPr lang="en-US" dirty="0"/>
              <a:t>Wrote </a:t>
            </a:r>
            <a:r>
              <a:rPr lang="en-US" i="1" dirty="0"/>
              <a:t>Defense of the Seven Sacraments,</a:t>
            </a:r>
            <a:r>
              <a:rPr lang="en-US" dirty="0"/>
              <a:t> defending the church practices </a:t>
            </a:r>
          </a:p>
          <a:p>
            <a:pPr lvl="1"/>
            <a:r>
              <a:rPr lang="en-US" dirty="0"/>
              <a:t>Railed against Luther and his movement; </a:t>
            </a:r>
          </a:p>
          <a:p>
            <a:pPr lvl="1"/>
            <a:r>
              <a:rPr lang="en-US" dirty="0"/>
              <a:t>Called them heretics</a:t>
            </a:r>
          </a:p>
          <a:p>
            <a:r>
              <a:rPr lang="en-US" dirty="0"/>
              <a:t>BUT when he wanted a divorce,</a:t>
            </a:r>
            <a:br>
              <a:rPr lang="en-US" dirty="0"/>
            </a:br>
            <a:r>
              <a:rPr lang="en-US" dirty="0"/>
              <a:t>and the Pope balked at granting</a:t>
            </a:r>
            <a:br>
              <a:rPr lang="en-US" dirty="0"/>
            </a:br>
            <a:r>
              <a:rPr lang="en-US" dirty="0"/>
              <a:t>it . . .</a:t>
            </a:r>
          </a:p>
          <a:p>
            <a:r>
              <a:rPr lang="en-US" dirty="0"/>
              <a:t>He passed the Act of Supremacy</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1280" y="3448614"/>
            <a:ext cx="2437637" cy="3200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279" y="3476323"/>
            <a:ext cx="2437637" cy="32867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214312"/>
            <a:ext cx="2819400" cy="3220127"/>
          </a:xfrm>
          <a:prstGeom prst="rect">
            <a:avLst/>
          </a:prstGeom>
        </p:spPr>
      </p:pic>
    </p:spTree>
    <p:extLst>
      <p:ext uri="{BB962C8B-B14F-4D97-AF65-F5344CB8AC3E}">
        <p14:creationId xmlns:p14="http://schemas.microsoft.com/office/powerpoint/2010/main" val="76480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1000"/>
                                        <p:tgtEl>
                                          <p:spTgt spid="4"/>
                                        </p:tgtEl>
                                      </p:cBhvr>
                                    </p:animEffect>
                                    <p:anim calcmode="lin" valueType="num">
                                      <p:cBhvr>
                                        <p:cTn id="54" dur="1000"/>
                                        <p:tgtEl>
                                          <p:spTgt spid="4"/>
                                        </p:tgtEl>
                                        <p:attrNameLst>
                                          <p:attrName>ppt_x</p:attrName>
                                        </p:attrNameLst>
                                      </p:cBhvr>
                                      <p:tavLst>
                                        <p:tav tm="0">
                                          <p:val>
                                            <p:strVal val="ppt_x"/>
                                          </p:val>
                                        </p:tav>
                                        <p:tav tm="100000">
                                          <p:val>
                                            <p:strVal val="ppt_x"/>
                                          </p:val>
                                        </p:tav>
                                      </p:tavLst>
                                    </p:anim>
                                    <p:anim calcmode="lin" valueType="num">
                                      <p:cBhvr>
                                        <p:cTn id="55" dur="1000"/>
                                        <p:tgtEl>
                                          <p:spTgt spid="4"/>
                                        </p:tgtEl>
                                        <p:attrNameLst>
                                          <p:attrName>ppt_y</p:attrName>
                                        </p:attrNameLst>
                                      </p:cBhvr>
                                      <p:tavLst>
                                        <p:tav tm="0">
                                          <p:val>
                                            <p:strVal val="ppt_y"/>
                                          </p:val>
                                        </p:tav>
                                        <p:tav tm="100000">
                                          <p:val>
                                            <p:strVal val="ppt_y+.1"/>
                                          </p:val>
                                        </p:tav>
                                      </p:tavLst>
                                    </p:anim>
                                    <p:set>
                                      <p:cBhvr>
                                        <p:cTn id="56" dur="1" fill="hold">
                                          <p:stCondLst>
                                            <p:cond delay="999"/>
                                          </p:stCondLst>
                                        </p:cTn>
                                        <p:tgtEl>
                                          <p:spTgt spid="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HamletOrNot" panose="02000603090000020003" pitchFamily="2" charset="0"/>
              </a:rPr>
              <a:t>Act of Supremacy</a:t>
            </a:r>
          </a:p>
        </p:txBody>
      </p:sp>
      <p:sp>
        <p:nvSpPr>
          <p:cNvPr id="3" name="Content Placeholder 2"/>
          <p:cNvSpPr>
            <a:spLocks noGrp="1"/>
          </p:cNvSpPr>
          <p:nvPr>
            <p:ph idx="1"/>
          </p:nvPr>
        </p:nvSpPr>
        <p:spPr>
          <a:xfrm>
            <a:off x="457200" y="1600200"/>
            <a:ext cx="8229600" cy="5029200"/>
          </a:xfrm>
        </p:spPr>
        <p:txBody>
          <a:bodyPr/>
          <a:lstStyle/>
          <a:p>
            <a:r>
              <a:rPr lang="en-US" dirty="0"/>
              <a:t>Henry VIII declared himself Head of Church as well as State.</a:t>
            </a:r>
          </a:p>
          <a:p>
            <a:r>
              <a:rPr lang="en-US" dirty="0"/>
              <a:t>Created the Anglican Church</a:t>
            </a:r>
          </a:p>
          <a:p>
            <a:pPr lvl="1"/>
            <a:r>
              <a:rPr lang="en-US" dirty="0"/>
              <a:t>Church of England</a:t>
            </a:r>
          </a:p>
          <a:p>
            <a:pPr lvl="1"/>
            <a:r>
              <a:rPr lang="en-US" dirty="0"/>
              <a:t>(in America, the Episcopalian Church)</a:t>
            </a:r>
          </a:p>
          <a:p>
            <a:r>
              <a:rPr lang="en-US" dirty="0"/>
              <a:t>Broke all ties with the Catholic Church and the Pope, including </a:t>
            </a:r>
            <a:r>
              <a:rPr lang="en-US" i="1" dirty="0"/>
              <a:t>financial ties</a:t>
            </a:r>
          </a:p>
          <a:p>
            <a:pPr lvl="1"/>
            <a:r>
              <a:rPr lang="en-US" dirty="0"/>
              <a:t>Confiscated monasteries</a:t>
            </a:r>
          </a:p>
          <a:p>
            <a:pPr lvl="1"/>
            <a:r>
              <a:rPr lang="en-US" dirty="0"/>
              <a:t>Gave properties as gifts to his supporters</a:t>
            </a:r>
          </a:p>
          <a:p>
            <a:pPr lvl="1"/>
            <a:endParaRPr lang="en-US" dirty="0"/>
          </a:p>
          <a:p>
            <a:endParaRPr lang="en-US" dirty="0"/>
          </a:p>
          <a:p>
            <a:endParaRPr lang="en-US" dirty="0"/>
          </a:p>
        </p:txBody>
      </p:sp>
    </p:spTree>
    <p:extLst>
      <p:ext uri="{BB962C8B-B14F-4D97-AF65-F5344CB8AC3E}">
        <p14:creationId xmlns:p14="http://schemas.microsoft.com/office/powerpoint/2010/main" val="73308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HamletOrNot" panose="02000603090000020003" pitchFamily="2" charset="0"/>
              </a:rPr>
              <a:t>Oath of Supremacy</a:t>
            </a:r>
          </a:p>
        </p:txBody>
      </p:sp>
      <p:sp>
        <p:nvSpPr>
          <p:cNvPr id="3" name="Content Placeholder 2"/>
          <p:cNvSpPr>
            <a:spLocks noGrp="1"/>
          </p:cNvSpPr>
          <p:nvPr>
            <p:ph idx="1"/>
          </p:nvPr>
        </p:nvSpPr>
        <p:spPr/>
        <p:txBody>
          <a:bodyPr/>
          <a:lstStyle/>
          <a:p>
            <a:r>
              <a:rPr lang="en-US" dirty="0"/>
              <a:t>H. VIII required his nobles to sign</a:t>
            </a:r>
          </a:p>
          <a:p>
            <a:pPr lvl="1"/>
            <a:r>
              <a:rPr lang="en-US" dirty="0"/>
              <a:t>Denounce faith in and allegiance to Catholic Church and Pope</a:t>
            </a:r>
          </a:p>
          <a:p>
            <a:pPr lvl="1"/>
            <a:r>
              <a:rPr lang="en-US" dirty="0"/>
              <a:t>Acknowledge Henry as Head of Anglican Church</a:t>
            </a:r>
          </a:p>
          <a:p>
            <a:pPr lvl="1"/>
            <a:r>
              <a:rPr lang="en-US" dirty="0"/>
              <a:t>Legitimizing divorce from Catherine and marriage to Anne</a:t>
            </a:r>
          </a:p>
          <a:p>
            <a:pPr lvl="1"/>
            <a:r>
              <a:rPr lang="en-US" dirty="0"/>
              <a:t>Affirming that Lady Mary no longer legitimate heir to throne and any children by Anne would have no legal challenges to their succession</a:t>
            </a:r>
          </a:p>
        </p:txBody>
      </p:sp>
    </p:spTree>
    <p:extLst>
      <p:ext uri="{BB962C8B-B14F-4D97-AF65-F5344CB8AC3E}">
        <p14:creationId xmlns:p14="http://schemas.microsoft.com/office/powerpoint/2010/main" val="157544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HamletOrNot" panose="02000603090000020003" pitchFamily="2" charset="0"/>
              </a:rPr>
              <a:t>Edward VI</a:t>
            </a:r>
          </a:p>
        </p:txBody>
      </p:sp>
      <p:sp>
        <p:nvSpPr>
          <p:cNvPr id="3" name="Content Placeholder 2"/>
          <p:cNvSpPr>
            <a:spLocks noGrp="1"/>
          </p:cNvSpPr>
          <p:nvPr>
            <p:ph idx="1"/>
          </p:nvPr>
        </p:nvSpPr>
        <p:spPr>
          <a:xfrm>
            <a:off x="457200" y="1600200"/>
            <a:ext cx="4648200" cy="4525963"/>
          </a:xfrm>
        </p:spPr>
        <p:txBody>
          <a:bodyPr>
            <a:normAutofit lnSpcReduction="10000"/>
          </a:bodyPr>
          <a:lstStyle/>
          <a:p>
            <a:r>
              <a:rPr lang="en-US" dirty="0"/>
              <a:t>Henry VIII died in 1547</a:t>
            </a:r>
          </a:p>
          <a:p>
            <a:r>
              <a:rPr lang="en-US" dirty="0"/>
              <a:t>Edward ascended the throne at 9 years old</a:t>
            </a:r>
          </a:p>
          <a:p>
            <a:r>
              <a:rPr lang="en-US" dirty="0"/>
              <a:t>Uncle Edward Seymour named “Lord Protector”</a:t>
            </a:r>
          </a:p>
          <a:p>
            <a:r>
              <a:rPr lang="en-US" dirty="0"/>
              <a:t>Other advisors jockeyed for control</a:t>
            </a:r>
          </a:p>
          <a:p>
            <a:r>
              <a:rPr lang="en-US" dirty="0"/>
              <a:t>Staunch Protestant like his father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524000"/>
            <a:ext cx="3585819" cy="4724400"/>
          </a:xfrm>
          <a:prstGeom prst="rect">
            <a:avLst/>
          </a:prstGeom>
        </p:spPr>
      </p:pic>
    </p:spTree>
    <p:extLst>
      <p:ext uri="{BB962C8B-B14F-4D97-AF65-F5344CB8AC3E}">
        <p14:creationId xmlns:p14="http://schemas.microsoft.com/office/powerpoint/2010/main" val="218274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HamletOrNot" panose="02000603090000020003" pitchFamily="2" charset="0"/>
              </a:rPr>
              <a:t>Edward VI: Protestant King</a:t>
            </a:r>
          </a:p>
        </p:txBody>
      </p:sp>
      <p:sp>
        <p:nvSpPr>
          <p:cNvPr id="3" name="Content Placeholder 2"/>
          <p:cNvSpPr>
            <a:spLocks noGrp="1"/>
          </p:cNvSpPr>
          <p:nvPr>
            <p:ph idx="1"/>
          </p:nvPr>
        </p:nvSpPr>
        <p:spPr>
          <a:xfrm>
            <a:off x="457200" y="1447800"/>
            <a:ext cx="8458200" cy="5257800"/>
          </a:xfrm>
        </p:spPr>
        <p:txBody>
          <a:bodyPr/>
          <a:lstStyle/>
          <a:p>
            <a:r>
              <a:rPr lang="en-US" sz="2800" dirty="0"/>
              <a:t>Passed the Act of Uniformity</a:t>
            </a:r>
            <a:br>
              <a:rPr lang="en-US" sz="2800" dirty="0"/>
            </a:br>
            <a:r>
              <a:rPr lang="en-US" sz="2800" dirty="0"/>
              <a:t>in 1549</a:t>
            </a:r>
          </a:p>
          <a:p>
            <a:r>
              <a:rPr lang="en-US" sz="2800" dirty="0"/>
              <a:t>Established the </a:t>
            </a:r>
            <a:r>
              <a:rPr lang="en-US" sz="2800" i="1" dirty="0"/>
              <a:t>Book of Common</a:t>
            </a:r>
            <a:br>
              <a:rPr lang="en-US" sz="2800" i="1" dirty="0"/>
            </a:br>
            <a:r>
              <a:rPr lang="en-US" sz="2800" i="1" dirty="0"/>
              <a:t>Prayer</a:t>
            </a:r>
            <a:r>
              <a:rPr lang="en-US" sz="2800" dirty="0"/>
              <a:t> as only </a:t>
            </a:r>
            <a:r>
              <a:rPr lang="en-US" sz="2800" u="sng" dirty="0"/>
              <a:t>legal</a:t>
            </a:r>
            <a:r>
              <a:rPr lang="en-US" sz="2800" dirty="0"/>
              <a:t> form of </a:t>
            </a:r>
            <a:br>
              <a:rPr lang="en-US" sz="2800" dirty="0"/>
            </a:br>
            <a:r>
              <a:rPr lang="en-US" sz="2800" dirty="0"/>
              <a:t>worship</a:t>
            </a:r>
          </a:p>
          <a:p>
            <a:r>
              <a:rPr lang="en-US" sz="2800" dirty="0"/>
              <a:t>Contained the </a:t>
            </a:r>
            <a:r>
              <a:rPr lang="en-US" sz="2800" i="1" dirty="0"/>
              <a:t>liturgy</a:t>
            </a:r>
            <a:r>
              <a:rPr lang="en-US" sz="2800" dirty="0"/>
              <a:t>, all the parts </a:t>
            </a:r>
            <a:br>
              <a:rPr lang="en-US" sz="2800" dirty="0"/>
            </a:br>
            <a:r>
              <a:rPr lang="en-US" sz="2800" dirty="0"/>
              <a:t>of the structured worship services</a:t>
            </a:r>
          </a:p>
          <a:p>
            <a:pPr lvl="1"/>
            <a:r>
              <a:rPr lang="en-US" sz="2600" dirty="0"/>
              <a:t>Prayers and scriptural readings for </a:t>
            </a:r>
            <a:br>
              <a:rPr lang="en-US" sz="2600" dirty="0"/>
            </a:br>
            <a:r>
              <a:rPr lang="en-US" sz="2600" dirty="0"/>
              <a:t>each service throughout the year</a:t>
            </a:r>
          </a:p>
          <a:p>
            <a:pPr lvl="1"/>
            <a:r>
              <a:rPr lang="en-US" sz="2600" dirty="0"/>
              <a:t>Full orders for baptism, marriage,</a:t>
            </a:r>
            <a:br>
              <a:rPr lang="en-US" sz="2600" dirty="0"/>
            </a:br>
            <a:r>
              <a:rPr lang="en-US" sz="2600" dirty="0"/>
              <a:t>funeral, etc. services</a:t>
            </a:r>
          </a:p>
          <a:p>
            <a:pPr lvl="1"/>
            <a:endParaRPr lang="en-US" sz="24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275" y="1447800"/>
            <a:ext cx="3133725" cy="4999876"/>
          </a:xfrm>
          <a:prstGeom prst="rect">
            <a:avLst/>
          </a:prstGeom>
        </p:spPr>
      </p:pic>
    </p:spTree>
    <p:extLst>
      <p:ext uri="{BB962C8B-B14F-4D97-AF65-F5344CB8AC3E}">
        <p14:creationId xmlns:p14="http://schemas.microsoft.com/office/powerpoint/2010/main" val="280378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amletOrNot" panose="02000603090000020003" pitchFamily="2" charset="0"/>
              </a:rPr>
              <a:t>Edward VI: Protestant King</a:t>
            </a:r>
            <a:endParaRPr lang="en-US" dirty="0"/>
          </a:p>
        </p:txBody>
      </p:sp>
      <p:sp>
        <p:nvSpPr>
          <p:cNvPr id="3" name="Content Placeholder 2"/>
          <p:cNvSpPr>
            <a:spLocks noGrp="1"/>
          </p:cNvSpPr>
          <p:nvPr>
            <p:ph idx="1"/>
          </p:nvPr>
        </p:nvSpPr>
        <p:spPr>
          <a:xfrm>
            <a:off x="381000" y="1676400"/>
            <a:ext cx="5638800" cy="4724400"/>
          </a:xfrm>
        </p:spPr>
        <p:txBody>
          <a:bodyPr>
            <a:normAutofit fontScale="92500" lnSpcReduction="20000"/>
          </a:bodyPr>
          <a:lstStyle/>
          <a:p>
            <a:r>
              <a:rPr lang="en-US" dirty="0"/>
              <a:t>Sickly boy</a:t>
            </a:r>
          </a:p>
          <a:p>
            <a:r>
              <a:rPr lang="en-US" dirty="0"/>
              <a:t>Died at 15 years old in 1553</a:t>
            </a:r>
          </a:p>
          <a:p>
            <a:r>
              <a:rPr lang="en-US" dirty="0"/>
              <a:t>Mary I next in line to succeed, according to H8’s will</a:t>
            </a:r>
          </a:p>
          <a:p>
            <a:r>
              <a:rPr lang="en-US" dirty="0"/>
              <a:t>Edward and Privy Council desperate to maintain Protestant control</a:t>
            </a:r>
          </a:p>
          <a:p>
            <a:r>
              <a:rPr lang="en-US" dirty="0"/>
              <a:t>Some backed Elizabeth; others backed Mary Tudor’s (H8’s sister) oldest grandchild, Lady Jane Grey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9125" y="1905000"/>
            <a:ext cx="2819402" cy="3563851"/>
          </a:xfrm>
          <a:prstGeom prst="rect">
            <a:avLst/>
          </a:prstGeom>
        </p:spPr>
      </p:pic>
    </p:spTree>
    <p:extLst>
      <p:ext uri="{BB962C8B-B14F-4D97-AF65-F5344CB8AC3E}">
        <p14:creationId xmlns:p14="http://schemas.microsoft.com/office/powerpoint/2010/main" val="19804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2874</TotalTime>
  <Words>1215</Words>
  <Application>Microsoft Office PowerPoint</Application>
  <PresentationFormat>On-screen Show (4:3)</PresentationFormat>
  <Paragraphs>162</Paragraphs>
  <Slides>22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HamletOrNot</vt:lpstr>
      <vt:lpstr>Office Theme</vt:lpstr>
      <vt:lpstr>The Tudors and Religious Upheaval during the English</vt:lpstr>
      <vt:lpstr>Catholicism</vt:lpstr>
      <vt:lpstr>Other Important Figures in the Protestant Reformation</vt:lpstr>
      <vt:lpstr>Henry VIII</vt:lpstr>
      <vt:lpstr>Act of Supremacy</vt:lpstr>
      <vt:lpstr>Oath of Supremacy</vt:lpstr>
      <vt:lpstr>Edward VI</vt:lpstr>
      <vt:lpstr>Edward VI: Protestant King</vt:lpstr>
      <vt:lpstr>Edward VI: Protestant King</vt:lpstr>
      <vt:lpstr>Lady Jane Grey: The Nine Days’ Queen</vt:lpstr>
      <vt:lpstr>Mary I: The Catholic Queen</vt:lpstr>
      <vt:lpstr>Mary I (aka Bloody Mary)</vt:lpstr>
      <vt:lpstr>Elizabeth I</vt:lpstr>
      <vt:lpstr>Elizabeth: True Renaissance Woman</vt:lpstr>
      <vt:lpstr>Elizabeth I</vt:lpstr>
      <vt:lpstr>Elizabeth, the Virgin Queen “Better beggar woman and single  than Queen and married.”</vt:lpstr>
      <vt:lpstr>The Golden Age</vt:lpstr>
      <vt:lpstr>The Monarch &amp; the Woman “I may not be a lion, but I am a lion’s cub  and I have a lion’s heart.” </vt:lpstr>
      <vt:lpstr>Elizabeth the Warrior</vt:lpstr>
      <vt:lpstr>Elizabeth I: End of the Tudor Dynasty</vt:lpstr>
      <vt:lpstr>Elizabeth and the Arts</vt:lpstr>
      <vt:lpstr>Elizabeth and the Arts</vt:lpstr>
    </vt:vector>
  </TitlesOfParts>
  <Company>Wake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Religious Upheaval during the English</dc:title>
  <dc:creator>jbennett</dc:creator>
  <cp:lastModifiedBy>Jennifer Bennett</cp:lastModifiedBy>
  <cp:revision>105</cp:revision>
  <dcterms:created xsi:type="dcterms:W3CDTF">2014-11-10T16:31:00Z</dcterms:created>
  <dcterms:modified xsi:type="dcterms:W3CDTF">2023-02-06T16:19:05Z</dcterms:modified>
</cp:coreProperties>
</file>