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8" r:id="rId2"/>
    <p:sldId id="259" r:id="rId3"/>
    <p:sldId id="264" r:id="rId4"/>
    <p:sldId id="277" r:id="rId5"/>
    <p:sldId id="260" r:id="rId6"/>
    <p:sldId id="266" r:id="rId7"/>
    <p:sldId id="276" r:id="rId8"/>
    <p:sldId id="269" r:id="rId9"/>
    <p:sldId id="262" r:id="rId10"/>
    <p:sldId id="278" r:id="rId11"/>
    <p:sldId id="257" r:id="rId12"/>
    <p:sldId id="261" r:id="rId13"/>
    <p:sldId id="268" r:id="rId14"/>
    <p:sldId id="267" r:id="rId15"/>
    <p:sldId id="263" r:id="rId16"/>
    <p:sldId id="270" r:id="rId17"/>
    <p:sldId id="271" r:id="rId18"/>
    <p:sldId id="279" r:id="rId19"/>
    <p:sldId id="280" r:id="rId20"/>
    <p:sldId id="273" r:id="rId21"/>
    <p:sldId id="275" r:id="rId22"/>
    <p:sldId id="274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B0EB-278A-495E-88F6-A5DC1BF6834C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D1FDF-673C-491B-A754-9CEAD2B65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9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DKv5H1UYVQ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 to YouTube video:  Text</a:t>
            </a:r>
            <a:r>
              <a:rPr lang="en-US" baseline="0" dirty="0" smtClean="0"/>
              <a:t> from </a:t>
            </a:r>
            <a:r>
              <a:rPr lang="en-US" i="1" baseline="0" dirty="0" smtClean="0"/>
              <a:t>Night at the Museum</a:t>
            </a:r>
          </a:p>
          <a:p>
            <a:r>
              <a:rPr lang="en-US" dirty="0" smtClean="0">
                <a:hlinkClick r:id="rId3"/>
              </a:rPr>
              <a:t>http://www.youtube.com/watch?v=1DKv5H1UYVQ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1FDF-673C-491B-A754-9CEAD2B654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D1FDF-673C-491B-A754-9CEAD2B6544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DAE20C-7EFB-4959-AB58-D87A6B851C4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884D2B-2888-4312-8D74-55824429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DKv5H1UYV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Analyzing Rhythm &amp; Meter in Poetry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5334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Jennifer A. Bennett</a:t>
            </a:r>
          </a:p>
          <a:p>
            <a:pPr algn="r"/>
            <a:r>
              <a:rPr lang="en-US" i="1" dirty="0" smtClean="0"/>
              <a:t>Sanderson High School</a:t>
            </a:r>
          </a:p>
          <a:p>
            <a:pPr algn="r"/>
            <a:r>
              <a:rPr lang="en-US" i="1" dirty="0" smtClean="0"/>
              <a:t>Raleigh, North Carolina</a:t>
            </a:r>
          </a:p>
          <a:p>
            <a:pPr algn="r"/>
            <a:r>
              <a:rPr lang="en-US" i="1" dirty="0" smtClean="0"/>
              <a:t>Wake County Public School System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4 x [            ] = _________</a:t>
            </a:r>
            <a:r>
              <a:rPr lang="en-US" dirty="0" err="1" smtClean="0"/>
              <a:t>ic</a:t>
            </a:r>
            <a:r>
              <a:rPr lang="en-US" dirty="0" smtClean="0"/>
              <a:t>   ________meter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 x [        ] = _________</a:t>
            </a:r>
            <a:r>
              <a:rPr lang="en-US" dirty="0" err="1" smtClean="0"/>
              <a:t>ic</a:t>
            </a:r>
            <a:r>
              <a:rPr lang="en-US" dirty="0" smtClean="0"/>
              <a:t>   ______meter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 x [           ] = ____________   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 x [        ] = ____________   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 x [        ] = ____________   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 x [        ] = ____________   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 x [       ] = ___________   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 x [           ] = ___________   _____________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676400" y="1600200"/>
            <a:ext cx="1066800" cy="304800"/>
            <a:chOff x="1676400" y="1600200"/>
            <a:chExt cx="1066800" cy="304800"/>
          </a:xfrm>
        </p:grpSpPr>
        <p:sp>
          <p:nvSpPr>
            <p:cNvPr id="4" name="Block Arc 3"/>
            <p:cNvSpPr/>
            <p:nvPr/>
          </p:nvSpPr>
          <p:spPr>
            <a:xfrm flipH="1" flipV="1">
              <a:off x="1676400" y="1676400"/>
              <a:ext cx="3048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Block Arc 4"/>
            <p:cNvSpPr/>
            <p:nvPr/>
          </p:nvSpPr>
          <p:spPr>
            <a:xfrm flipH="1" flipV="1">
              <a:off x="2057400" y="1676400"/>
              <a:ext cx="3048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Diagonal Stripe 5"/>
            <p:cNvSpPr/>
            <p:nvPr/>
          </p:nvSpPr>
          <p:spPr>
            <a:xfrm>
              <a:off x="2438400" y="1600200"/>
              <a:ext cx="304800" cy="3048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76400" y="2971800"/>
            <a:ext cx="990600" cy="304800"/>
            <a:chOff x="1676400" y="2971800"/>
            <a:chExt cx="990600" cy="304800"/>
          </a:xfrm>
        </p:grpSpPr>
        <p:sp>
          <p:nvSpPr>
            <p:cNvPr id="11" name="Diagonal Stripe 10"/>
            <p:cNvSpPr/>
            <p:nvPr/>
          </p:nvSpPr>
          <p:spPr>
            <a:xfrm>
              <a:off x="1676400" y="2971800"/>
              <a:ext cx="304800" cy="3048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flipH="1" flipV="1">
              <a:off x="1981200" y="2971800"/>
              <a:ext cx="3048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Block Arc 12"/>
            <p:cNvSpPr/>
            <p:nvPr/>
          </p:nvSpPr>
          <p:spPr>
            <a:xfrm flipH="1" flipV="1">
              <a:off x="2362200" y="2971800"/>
              <a:ext cx="3048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752600" y="4343400"/>
            <a:ext cx="685800" cy="304800"/>
            <a:chOff x="2743200" y="1752600"/>
            <a:chExt cx="685800" cy="304800"/>
          </a:xfrm>
        </p:grpSpPr>
        <p:sp>
          <p:nvSpPr>
            <p:cNvPr id="21" name="Diagonal Stripe 20"/>
            <p:cNvSpPr/>
            <p:nvPr/>
          </p:nvSpPr>
          <p:spPr>
            <a:xfrm>
              <a:off x="2743200" y="1752600"/>
              <a:ext cx="304800" cy="3048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Diagonal Stripe 21"/>
            <p:cNvSpPr/>
            <p:nvPr/>
          </p:nvSpPr>
          <p:spPr>
            <a:xfrm>
              <a:off x="3124200" y="1752600"/>
              <a:ext cx="304800" cy="3048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547094" y="3663880"/>
            <a:ext cx="815106" cy="298520"/>
            <a:chOff x="1547094" y="3663880"/>
            <a:chExt cx="815106" cy="298520"/>
          </a:xfrm>
        </p:grpSpPr>
        <p:sp>
          <p:nvSpPr>
            <p:cNvPr id="24" name="Diagonal Stripe 23"/>
            <p:cNvSpPr/>
            <p:nvPr/>
          </p:nvSpPr>
          <p:spPr>
            <a:xfrm rot="9471938">
              <a:off x="1547094" y="3663880"/>
              <a:ext cx="480159" cy="2165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Block Arc 24"/>
            <p:cNvSpPr/>
            <p:nvPr/>
          </p:nvSpPr>
          <p:spPr>
            <a:xfrm flipH="1" flipV="1">
              <a:off x="1981200" y="3733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2600" y="2209800"/>
            <a:ext cx="685800" cy="381000"/>
            <a:chOff x="2895600" y="1676400"/>
            <a:chExt cx="762000" cy="381000"/>
          </a:xfrm>
        </p:grpSpPr>
        <p:sp>
          <p:nvSpPr>
            <p:cNvPr id="27" name="Diagonal Stripe 26"/>
            <p:cNvSpPr/>
            <p:nvPr/>
          </p:nvSpPr>
          <p:spPr>
            <a:xfrm>
              <a:off x="3429000" y="16764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flipH="1" flipV="1">
              <a:off x="2895600" y="1828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76400" y="4953000"/>
            <a:ext cx="685800" cy="381000"/>
            <a:chOff x="2895600" y="1676400"/>
            <a:chExt cx="762000" cy="381000"/>
          </a:xfrm>
        </p:grpSpPr>
        <p:sp>
          <p:nvSpPr>
            <p:cNvPr id="30" name="Diagonal Stripe 29"/>
            <p:cNvSpPr/>
            <p:nvPr/>
          </p:nvSpPr>
          <p:spPr>
            <a:xfrm>
              <a:off x="3429000" y="16764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Block Arc 30"/>
            <p:cNvSpPr/>
            <p:nvPr/>
          </p:nvSpPr>
          <p:spPr>
            <a:xfrm flipH="1" flipV="1">
              <a:off x="2895600" y="1828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76400" y="5638800"/>
            <a:ext cx="609600" cy="381000"/>
            <a:chOff x="2362200" y="2133600"/>
            <a:chExt cx="609600" cy="381000"/>
          </a:xfrm>
        </p:grpSpPr>
        <p:sp>
          <p:nvSpPr>
            <p:cNvPr id="33" name="Diagonal Stripe 32"/>
            <p:cNvSpPr/>
            <p:nvPr/>
          </p:nvSpPr>
          <p:spPr>
            <a:xfrm>
              <a:off x="2362200" y="2133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 flipH="1" flipV="1">
              <a:off x="2590800" y="2286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76400" y="6324600"/>
            <a:ext cx="1066800" cy="304800"/>
            <a:chOff x="1676400" y="1600200"/>
            <a:chExt cx="1066800" cy="304800"/>
          </a:xfrm>
        </p:grpSpPr>
        <p:sp>
          <p:nvSpPr>
            <p:cNvPr id="39" name="Block Arc 38"/>
            <p:cNvSpPr/>
            <p:nvPr/>
          </p:nvSpPr>
          <p:spPr>
            <a:xfrm flipH="1" flipV="1">
              <a:off x="1676400" y="1676400"/>
              <a:ext cx="3048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flipH="1" flipV="1">
              <a:off x="2057400" y="1676400"/>
              <a:ext cx="3048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Diagonal Stripe 40"/>
            <p:cNvSpPr/>
            <p:nvPr/>
          </p:nvSpPr>
          <p:spPr>
            <a:xfrm>
              <a:off x="2438400" y="1600200"/>
              <a:ext cx="304800" cy="3048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Scan the following lines, and identify the pattern: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TIGER</a:t>
            </a:r>
            <a:r>
              <a:rPr lang="en-US" sz="4000" dirty="0"/>
              <a:t>, tiger, burning bright</a:t>
            </a:r>
            <a:br>
              <a:rPr lang="en-US" sz="4000" dirty="0"/>
            </a:br>
            <a:endParaRPr lang="en-US" sz="4000" dirty="0"/>
          </a:p>
          <a:p>
            <a:pPr>
              <a:buNone/>
            </a:pPr>
            <a:r>
              <a:rPr lang="en-US" sz="4000" dirty="0"/>
              <a:t>In the forests of the night,</a:t>
            </a:r>
            <a:br>
              <a:rPr lang="en-US" sz="4000" dirty="0"/>
            </a:br>
            <a:endParaRPr lang="en-US" sz="4000" dirty="0"/>
          </a:p>
          <a:p>
            <a:pPr>
              <a:buNone/>
            </a:pPr>
            <a:r>
              <a:rPr lang="en-US" sz="4000" dirty="0"/>
              <a:t>What immortal hand or eye</a:t>
            </a:r>
            <a:br>
              <a:rPr lang="en-US" sz="4000" dirty="0"/>
            </a:br>
            <a:endParaRPr lang="en-US" sz="4000" dirty="0"/>
          </a:p>
          <a:p>
            <a:pPr>
              <a:buNone/>
            </a:pPr>
            <a:r>
              <a:rPr lang="en-US" sz="4000" dirty="0"/>
              <a:t>Could frame thy fearful symmetry?</a:t>
            </a:r>
          </a:p>
        </p:txBody>
      </p:sp>
      <p:sp>
        <p:nvSpPr>
          <p:cNvPr id="4" name="Block Arc 3"/>
          <p:cNvSpPr/>
          <p:nvPr/>
        </p:nvSpPr>
        <p:spPr>
          <a:xfrm flipH="1" flipV="1">
            <a:off x="1219200" y="1905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838200" y="1752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/>
          <p:cNvSpPr/>
          <p:nvPr/>
        </p:nvSpPr>
        <p:spPr>
          <a:xfrm>
            <a:off x="2057400" y="1828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>
            <a:off x="3429000" y="1828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>
            <a:off x="5029200" y="1828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>
            <a:off x="685800" y="2895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iagonal Stripe 9"/>
          <p:cNvSpPr/>
          <p:nvPr/>
        </p:nvSpPr>
        <p:spPr>
          <a:xfrm>
            <a:off x="1981200" y="2971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iagonal Stripe 10"/>
          <p:cNvSpPr/>
          <p:nvPr/>
        </p:nvSpPr>
        <p:spPr>
          <a:xfrm>
            <a:off x="3352800" y="2971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iagonal Stripe 11"/>
          <p:cNvSpPr/>
          <p:nvPr/>
        </p:nvSpPr>
        <p:spPr>
          <a:xfrm>
            <a:off x="4800600" y="2971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>
            <a:off x="1066800" y="4038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iagonal Stripe 13"/>
          <p:cNvSpPr/>
          <p:nvPr/>
        </p:nvSpPr>
        <p:spPr>
          <a:xfrm>
            <a:off x="2590800" y="4038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iagonal Stripe 14"/>
          <p:cNvSpPr/>
          <p:nvPr/>
        </p:nvSpPr>
        <p:spPr>
          <a:xfrm>
            <a:off x="3962400" y="4038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iagonal Stripe 15"/>
          <p:cNvSpPr/>
          <p:nvPr/>
        </p:nvSpPr>
        <p:spPr>
          <a:xfrm>
            <a:off x="5410200" y="4038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iagonal Stripe 16"/>
          <p:cNvSpPr/>
          <p:nvPr/>
        </p:nvSpPr>
        <p:spPr>
          <a:xfrm>
            <a:off x="2286000" y="5181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iagonal Stripe 17"/>
          <p:cNvSpPr/>
          <p:nvPr/>
        </p:nvSpPr>
        <p:spPr>
          <a:xfrm>
            <a:off x="4038600" y="5181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iagonal Stripe 18"/>
          <p:cNvSpPr/>
          <p:nvPr/>
        </p:nvSpPr>
        <p:spPr>
          <a:xfrm>
            <a:off x="5410200" y="5181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lock Arc 19"/>
          <p:cNvSpPr/>
          <p:nvPr/>
        </p:nvSpPr>
        <p:spPr>
          <a:xfrm flipH="1" flipV="1">
            <a:off x="2362200" y="1905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lock Arc 20"/>
          <p:cNvSpPr/>
          <p:nvPr/>
        </p:nvSpPr>
        <p:spPr>
          <a:xfrm flipH="1" flipV="1">
            <a:off x="3886200" y="1905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lock Arc 21"/>
          <p:cNvSpPr/>
          <p:nvPr/>
        </p:nvSpPr>
        <p:spPr>
          <a:xfrm flipH="1" flipV="1">
            <a:off x="1143000" y="3048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lock Arc 22"/>
          <p:cNvSpPr/>
          <p:nvPr/>
        </p:nvSpPr>
        <p:spPr>
          <a:xfrm flipH="1" flipV="1">
            <a:off x="2438400" y="3048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lock Arc 23"/>
          <p:cNvSpPr/>
          <p:nvPr/>
        </p:nvSpPr>
        <p:spPr>
          <a:xfrm flipH="1" flipV="1">
            <a:off x="3886200" y="3048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Block Arc 24"/>
          <p:cNvSpPr/>
          <p:nvPr/>
        </p:nvSpPr>
        <p:spPr>
          <a:xfrm flipH="1" flipV="1">
            <a:off x="18288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Block Arc 25"/>
          <p:cNvSpPr/>
          <p:nvPr/>
        </p:nvSpPr>
        <p:spPr>
          <a:xfrm flipH="1" flipV="1">
            <a:off x="29718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Block Arc 26"/>
          <p:cNvSpPr/>
          <p:nvPr/>
        </p:nvSpPr>
        <p:spPr>
          <a:xfrm flipH="1" flipV="1">
            <a:off x="46482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Block Arc 27"/>
          <p:cNvSpPr/>
          <p:nvPr/>
        </p:nvSpPr>
        <p:spPr>
          <a:xfrm flipH="1" flipV="1">
            <a:off x="990600" y="5334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Block Arc 28"/>
          <p:cNvSpPr/>
          <p:nvPr/>
        </p:nvSpPr>
        <p:spPr>
          <a:xfrm flipH="1" flipV="1">
            <a:off x="3124200" y="5257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lock Arc 29"/>
          <p:cNvSpPr/>
          <p:nvPr/>
        </p:nvSpPr>
        <p:spPr>
          <a:xfrm flipH="1" flipV="1">
            <a:off x="4495800" y="5257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Block Arc 30"/>
          <p:cNvSpPr/>
          <p:nvPr/>
        </p:nvSpPr>
        <p:spPr>
          <a:xfrm flipH="1" flipV="1">
            <a:off x="5943600" y="5257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Diagonal Stripe 32"/>
          <p:cNvSpPr/>
          <p:nvPr/>
        </p:nvSpPr>
        <p:spPr>
          <a:xfrm>
            <a:off x="6629400" y="5334000"/>
            <a:ext cx="152400" cy="2286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What? (What are the effects?)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TIGER</a:t>
            </a:r>
            <a:r>
              <a:rPr lang="en-US" sz="4000" dirty="0"/>
              <a:t>, tiger, burning bright</a:t>
            </a:r>
            <a:br>
              <a:rPr lang="en-US" sz="4000" dirty="0"/>
            </a:br>
            <a:endParaRPr lang="en-US" sz="4000" dirty="0"/>
          </a:p>
          <a:p>
            <a:pPr>
              <a:buNone/>
            </a:pPr>
            <a:r>
              <a:rPr lang="en-US" sz="4000" dirty="0"/>
              <a:t>In the forests of the night,</a:t>
            </a:r>
            <a:br>
              <a:rPr lang="en-US" sz="4000" dirty="0"/>
            </a:br>
            <a:endParaRPr lang="en-US" sz="4000" dirty="0"/>
          </a:p>
          <a:p>
            <a:pPr>
              <a:buNone/>
            </a:pPr>
            <a:r>
              <a:rPr lang="en-US" sz="4000" dirty="0"/>
              <a:t>What immortal hand or eye</a:t>
            </a:r>
            <a:br>
              <a:rPr lang="en-US" sz="4000" dirty="0"/>
            </a:br>
            <a:endParaRPr lang="en-US" sz="4000" dirty="0"/>
          </a:p>
          <a:p>
            <a:pPr>
              <a:buNone/>
            </a:pPr>
            <a:r>
              <a:rPr lang="en-US" sz="4000" dirty="0"/>
              <a:t>Could frame thy fearful symmetry?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38200" y="1752600"/>
            <a:ext cx="4419600" cy="457200"/>
            <a:chOff x="838200" y="1752600"/>
            <a:chExt cx="4419600" cy="457200"/>
          </a:xfrm>
        </p:grpSpPr>
        <p:sp>
          <p:nvSpPr>
            <p:cNvPr id="6" name="Block Arc 5"/>
            <p:cNvSpPr/>
            <p:nvPr/>
          </p:nvSpPr>
          <p:spPr>
            <a:xfrm flipH="1" flipV="1">
              <a:off x="1219200" y="1905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Diagonal Stripe 6"/>
            <p:cNvSpPr/>
            <p:nvPr/>
          </p:nvSpPr>
          <p:spPr>
            <a:xfrm>
              <a:off x="838200" y="1752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Diagonal Stripe 7"/>
            <p:cNvSpPr/>
            <p:nvPr/>
          </p:nvSpPr>
          <p:spPr>
            <a:xfrm>
              <a:off x="2057400" y="18288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/>
            <p:cNvSpPr/>
            <p:nvPr/>
          </p:nvSpPr>
          <p:spPr>
            <a:xfrm>
              <a:off x="3429000" y="18288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Diagonal Stripe 9"/>
            <p:cNvSpPr/>
            <p:nvPr/>
          </p:nvSpPr>
          <p:spPr>
            <a:xfrm>
              <a:off x="5029200" y="18288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Block Arc 10"/>
            <p:cNvSpPr/>
            <p:nvPr/>
          </p:nvSpPr>
          <p:spPr>
            <a:xfrm flipH="1" flipV="1">
              <a:off x="2362200" y="1905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flipH="1" flipV="1">
              <a:off x="3886200" y="1905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85800" y="2895600"/>
            <a:ext cx="4343400" cy="457200"/>
            <a:chOff x="685800" y="2895600"/>
            <a:chExt cx="4343400" cy="457200"/>
          </a:xfrm>
        </p:grpSpPr>
        <p:sp>
          <p:nvSpPr>
            <p:cNvPr id="15" name="Diagonal Stripe 14"/>
            <p:cNvSpPr/>
            <p:nvPr/>
          </p:nvSpPr>
          <p:spPr>
            <a:xfrm>
              <a:off x="685800" y="2895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Diagonal Stripe 15"/>
            <p:cNvSpPr/>
            <p:nvPr/>
          </p:nvSpPr>
          <p:spPr>
            <a:xfrm>
              <a:off x="1981200" y="29718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Diagonal Stripe 16"/>
            <p:cNvSpPr/>
            <p:nvPr/>
          </p:nvSpPr>
          <p:spPr>
            <a:xfrm>
              <a:off x="3352800" y="29718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Diagonal Stripe 17"/>
            <p:cNvSpPr/>
            <p:nvPr/>
          </p:nvSpPr>
          <p:spPr>
            <a:xfrm>
              <a:off x="4800600" y="29718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Block Arc 18"/>
            <p:cNvSpPr/>
            <p:nvPr/>
          </p:nvSpPr>
          <p:spPr>
            <a:xfrm flipH="1" flipV="1">
              <a:off x="1143000" y="3048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Block Arc 19"/>
            <p:cNvSpPr/>
            <p:nvPr/>
          </p:nvSpPr>
          <p:spPr>
            <a:xfrm flipH="1" flipV="1">
              <a:off x="2438400" y="3048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Block Arc 20"/>
            <p:cNvSpPr/>
            <p:nvPr/>
          </p:nvSpPr>
          <p:spPr>
            <a:xfrm flipH="1" flipV="1">
              <a:off x="3886200" y="3048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66800" y="4038600"/>
            <a:ext cx="4572000" cy="381000"/>
            <a:chOff x="1066800" y="4038600"/>
            <a:chExt cx="4572000" cy="381000"/>
          </a:xfrm>
        </p:grpSpPr>
        <p:sp>
          <p:nvSpPr>
            <p:cNvPr id="23" name="Diagonal Stripe 22"/>
            <p:cNvSpPr/>
            <p:nvPr/>
          </p:nvSpPr>
          <p:spPr>
            <a:xfrm>
              <a:off x="1066800" y="4038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Diagonal Stripe 23"/>
            <p:cNvSpPr/>
            <p:nvPr/>
          </p:nvSpPr>
          <p:spPr>
            <a:xfrm>
              <a:off x="2590800" y="4038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Diagonal Stripe 24"/>
            <p:cNvSpPr/>
            <p:nvPr/>
          </p:nvSpPr>
          <p:spPr>
            <a:xfrm>
              <a:off x="3962400" y="4038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iagonal Stripe 25"/>
            <p:cNvSpPr/>
            <p:nvPr/>
          </p:nvSpPr>
          <p:spPr>
            <a:xfrm>
              <a:off x="5410200" y="4038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flipH="1" flipV="1">
              <a:off x="1828800" y="4114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flipH="1" flipV="1">
              <a:off x="2971800" y="4114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flipH="1" flipV="1">
              <a:off x="4648200" y="4114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14400" y="5181600"/>
            <a:ext cx="5943600" cy="381000"/>
            <a:chOff x="990600" y="5181600"/>
            <a:chExt cx="5943600" cy="381000"/>
          </a:xfrm>
        </p:grpSpPr>
        <p:sp>
          <p:nvSpPr>
            <p:cNvPr id="31" name="Diagonal Stripe 30"/>
            <p:cNvSpPr/>
            <p:nvPr/>
          </p:nvSpPr>
          <p:spPr>
            <a:xfrm>
              <a:off x="2286000" y="5181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Diagonal Stripe 31"/>
            <p:cNvSpPr/>
            <p:nvPr/>
          </p:nvSpPr>
          <p:spPr>
            <a:xfrm>
              <a:off x="4038600" y="5181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Diagonal Stripe 32"/>
            <p:cNvSpPr/>
            <p:nvPr/>
          </p:nvSpPr>
          <p:spPr>
            <a:xfrm>
              <a:off x="5410200" y="5181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 flipH="1" flipV="1">
              <a:off x="990600" y="5334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Block Arc 34"/>
            <p:cNvSpPr/>
            <p:nvPr/>
          </p:nvSpPr>
          <p:spPr>
            <a:xfrm flipH="1" flipV="1">
              <a:off x="3124200" y="5257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flipH="1" flipV="1">
              <a:off x="4495800" y="5257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flipH="1" flipV="1">
              <a:off x="5943600" y="5257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flipH="1" flipV="1">
              <a:off x="6553200" y="5257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Iambic Pentameter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8307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soft! What light through yonder window breaks?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It is the East, and Juliet is the sun.</a:t>
            </a:r>
          </a:p>
          <a:p>
            <a:pPr>
              <a:buNone/>
            </a:pPr>
            <a:r>
              <a:rPr lang="en-US" dirty="0" smtClean="0"/>
              <a:t>. . . . . . . . . . . . . . . . . . . . . . . . . . . . . . . . . . .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From forth the fatal loins of these two foes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pair of star-crossed lovers takes their life.</a:t>
            </a:r>
          </a:p>
        </p:txBody>
      </p:sp>
      <p:sp>
        <p:nvSpPr>
          <p:cNvPr id="4" name="Diagonal Stripe 3"/>
          <p:cNvSpPr/>
          <p:nvPr/>
        </p:nvSpPr>
        <p:spPr>
          <a:xfrm>
            <a:off x="1371600" y="1524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3124200" y="1524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/>
          <p:cNvSpPr/>
          <p:nvPr/>
        </p:nvSpPr>
        <p:spPr>
          <a:xfrm>
            <a:off x="4800600" y="1524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>
            <a:off x="5943600" y="1524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>
            <a:off x="7239000" y="16002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>
            <a:off x="990600" y="2514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iagonal Stripe 9"/>
          <p:cNvSpPr/>
          <p:nvPr/>
        </p:nvSpPr>
        <p:spPr>
          <a:xfrm>
            <a:off x="1905000" y="2514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iagonal Stripe 10"/>
          <p:cNvSpPr/>
          <p:nvPr/>
        </p:nvSpPr>
        <p:spPr>
          <a:xfrm>
            <a:off x="3200400" y="2514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iagonal Stripe 11"/>
          <p:cNvSpPr/>
          <p:nvPr/>
        </p:nvSpPr>
        <p:spPr>
          <a:xfrm>
            <a:off x="3962400" y="2514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>
            <a:off x="4876800" y="2590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flipH="1" flipV="1">
            <a:off x="609600" y="1600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 flipH="1" flipV="1">
            <a:off x="2057400" y="1600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lock Arc 15"/>
          <p:cNvSpPr/>
          <p:nvPr/>
        </p:nvSpPr>
        <p:spPr>
          <a:xfrm flipH="1" flipV="1">
            <a:off x="3733800" y="1600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/>
          <p:nvPr/>
        </p:nvSpPr>
        <p:spPr>
          <a:xfrm flipH="1" flipV="1">
            <a:off x="5105400" y="1600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lock Arc 17"/>
          <p:cNvSpPr/>
          <p:nvPr/>
        </p:nvSpPr>
        <p:spPr>
          <a:xfrm flipH="1" flipV="1">
            <a:off x="6324600" y="1600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lock Arc 18"/>
          <p:cNvSpPr/>
          <p:nvPr/>
        </p:nvSpPr>
        <p:spPr>
          <a:xfrm flipH="1" flipV="1">
            <a:off x="457200" y="2590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lock Arc 19"/>
          <p:cNvSpPr/>
          <p:nvPr/>
        </p:nvSpPr>
        <p:spPr>
          <a:xfrm flipH="1" flipV="1">
            <a:off x="1219200" y="2590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lock Arc 20"/>
          <p:cNvSpPr/>
          <p:nvPr/>
        </p:nvSpPr>
        <p:spPr>
          <a:xfrm flipH="1" flipV="1">
            <a:off x="2514600" y="2590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lock Arc 21"/>
          <p:cNvSpPr/>
          <p:nvPr/>
        </p:nvSpPr>
        <p:spPr>
          <a:xfrm flipH="1" flipV="1">
            <a:off x="3429000" y="2590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lock Arc 22"/>
          <p:cNvSpPr/>
          <p:nvPr/>
        </p:nvSpPr>
        <p:spPr>
          <a:xfrm flipH="1" flipV="1">
            <a:off x="4267200" y="2590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lock Arc 23"/>
          <p:cNvSpPr/>
          <p:nvPr/>
        </p:nvSpPr>
        <p:spPr>
          <a:xfrm flipH="1" flipV="1">
            <a:off x="21336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Block Arc 24"/>
          <p:cNvSpPr/>
          <p:nvPr/>
        </p:nvSpPr>
        <p:spPr>
          <a:xfrm flipH="1" flipV="1">
            <a:off x="30480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Block Arc 25"/>
          <p:cNvSpPr/>
          <p:nvPr/>
        </p:nvSpPr>
        <p:spPr>
          <a:xfrm flipH="1" flipV="1">
            <a:off x="7620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Block Arc 26"/>
          <p:cNvSpPr/>
          <p:nvPr/>
        </p:nvSpPr>
        <p:spPr>
          <a:xfrm flipH="1" flipV="1">
            <a:off x="54102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Block Arc 27"/>
          <p:cNvSpPr/>
          <p:nvPr/>
        </p:nvSpPr>
        <p:spPr>
          <a:xfrm flipH="1" flipV="1">
            <a:off x="533400" y="5029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Block Arc 28"/>
          <p:cNvSpPr/>
          <p:nvPr/>
        </p:nvSpPr>
        <p:spPr>
          <a:xfrm flipH="1" flipV="1">
            <a:off x="1600200" y="5029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lock Arc 29"/>
          <p:cNvSpPr/>
          <p:nvPr/>
        </p:nvSpPr>
        <p:spPr>
          <a:xfrm flipH="1" flipV="1">
            <a:off x="41148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Block Arc 30"/>
          <p:cNvSpPr/>
          <p:nvPr/>
        </p:nvSpPr>
        <p:spPr>
          <a:xfrm flipH="1" flipV="1">
            <a:off x="4191000" y="5029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Block Arc 31"/>
          <p:cNvSpPr/>
          <p:nvPr/>
        </p:nvSpPr>
        <p:spPr>
          <a:xfrm flipH="1" flipV="1">
            <a:off x="5638800" y="5029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lock Arc 32"/>
          <p:cNvSpPr/>
          <p:nvPr/>
        </p:nvSpPr>
        <p:spPr>
          <a:xfrm flipH="1" flipV="1">
            <a:off x="2895600" y="5029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iagonal Stripe 33"/>
          <p:cNvSpPr/>
          <p:nvPr/>
        </p:nvSpPr>
        <p:spPr>
          <a:xfrm>
            <a:off x="6400800" y="4953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Diagonal Stripe 34"/>
          <p:cNvSpPr/>
          <p:nvPr/>
        </p:nvSpPr>
        <p:spPr>
          <a:xfrm>
            <a:off x="5029200" y="4953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iagonal Stripe 35"/>
          <p:cNvSpPr/>
          <p:nvPr/>
        </p:nvSpPr>
        <p:spPr>
          <a:xfrm>
            <a:off x="3962400" y="4953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Diagonal Stripe 36"/>
          <p:cNvSpPr/>
          <p:nvPr/>
        </p:nvSpPr>
        <p:spPr>
          <a:xfrm>
            <a:off x="2209800" y="4876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Diagonal Stripe 37"/>
          <p:cNvSpPr/>
          <p:nvPr/>
        </p:nvSpPr>
        <p:spPr>
          <a:xfrm>
            <a:off x="1143000" y="4876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Diagonal Stripe 38"/>
          <p:cNvSpPr/>
          <p:nvPr/>
        </p:nvSpPr>
        <p:spPr>
          <a:xfrm>
            <a:off x="6172200" y="39624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iagonal Stripe 39"/>
          <p:cNvSpPr/>
          <p:nvPr/>
        </p:nvSpPr>
        <p:spPr>
          <a:xfrm>
            <a:off x="4876800" y="39624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Diagonal Stripe 40"/>
          <p:cNvSpPr/>
          <p:nvPr/>
        </p:nvSpPr>
        <p:spPr>
          <a:xfrm>
            <a:off x="3733800" y="39624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Diagonal Stripe 41"/>
          <p:cNvSpPr/>
          <p:nvPr/>
        </p:nvSpPr>
        <p:spPr>
          <a:xfrm>
            <a:off x="2895600" y="39624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Diagonal Stripe 42"/>
          <p:cNvSpPr/>
          <p:nvPr/>
        </p:nvSpPr>
        <p:spPr>
          <a:xfrm>
            <a:off x="1600200" y="39624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Fair is foul, and foul is fair.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Hover through the fog and filthy air.</a:t>
            </a:r>
          </a:p>
          <a:p>
            <a:pPr>
              <a:buNone/>
            </a:pPr>
            <a:r>
              <a:rPr lang="en-US" dirty="0" smtClean="0"/>
              <a:t>~~~~~~~~~~~~~~~~~~~~~</a:t>
            </a:r>
          </a:p>
          <a:p>
            <a:pPr>
              <a:buNone/>
            </a:pPr>
            <a:r>
              <a:rPr lang="en-US" dirty="0" smtClean="0"/>
              <a:t>Double, double, toil and trouble,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Fire burn and cauldron bubble.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iagonal Stripe 3"/>
          <p:cNvSpPr/>
          <p:nvPr/>
        </p:nvSpPr>
        <p:spPr>
          <a:xfrm>
            <a:off x="762000" y="1905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838200" y="2895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/>
          <p:cNvSpPr/>
          <p:nvPr/>
        </p:nvSpPr>
        <p:spPr>
          <a:xfrm>
            <a:off x="1752600" y="1905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>
            <a:off x="3276600" y="1905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>
            <a:off x="3505200" y="2895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iagonal Stripe 9"/>
          <p:cNvSpPr/>
          <p:nvPr/>
        </p:nvSpPr>
        <p:spPr>
          <a:xfrm>
            <a:off x="4800600" y="2895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iagonal Stripe 10"/>
          <p:cNvSpPr/>
          <p:nvPr/>
        </p:nvSpPr>
        <p:spPr>
          <a:xfrm>
            <a:off x="5638800" y="2895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/>
        </p:nvSpPr>
        <p:spPr>
          <a:xfrm flipH="1" flipV="1">
            <a:off x="1143000" y="1981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/>
        </p:nvSpPr>
        <p:spPr>
          <a:xfrm flipH="1" flipV="1">
            <a:off x="2438400" y="1981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flipH="1" flipV="1">
            <a:off x="3657600" y="19812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 flipH="1" flipV="1">
            <a:off x="1143000" y="3048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lock Arc 15"/>
          <p:cNvSpPr/>
          <p:nvPr/>
        </p:nvSpPr>
        <p:spPr>
          <a:xfrm flipH="1" flipV="1">
            <a:off x="4038600" y="2971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/>
          <p:nvPr/>
        </p:nvSpPr>
        <p:spPr>
          <a:xfrm flipH="1" flipV="1">
            <a:off x="5105400" y="2971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lock Arc 17"/>
          <p:cNvSpPr/>
          <p:nvPr/>
        </p:nvSpPr>
        <p:spPr>
          <a:xfrm flipH="1" flipV="1">
            <a:off x="2895600" y="3048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iagonal Stripe 19"/>
          <p:cNvSpPr/>
          <p:nvPr/>
        </p:nvSpPr>
        <p:spPr>
          <a:xfrm>
            <a:off x="4267200" y="19050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lock Arc 20"/>
          <p:cNvSpPr/>
          <p:nvPr/>
        </p:nvSpPr>
        <p:spPr>
          <a:xfrm flipH="1" flipV="1">
            <a:off x="2057400" y="3048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>
            <a:off x="838200" y="4114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Diagonal Stripe 22"/>
          <p:cNvSpPr/>
          <p:nvPr/>
        </p:nvSpPr>
        <p:spPr>
          <a:xfrm>
            <a:off x="2133600" y="4114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iagonal Stripe 23"/>
          <p:cNvSpPr/>
          <p:nvPr/>
        </p:nvSpPr>
        <p:spPr>
          <a:xfrm>
            <a:off x="3124200" y="4114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iagonal Stripe 24"/>
          <p:cNvSpPr/>
          <p:nvPr/>
        </p:nvSpPr>
        <p:spPr>
          <a:xfrm>
            <a:off x="4495800" y="4114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iagonal Stripe 25"/>
          <p:cNvSpPr/>
          <p:nvPr/>
        </p:nvSpPr>
        <p:spPr>
          <a:xfrm>
            <a:off x="685800" y="5181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iagonal Stripe 26"/>
          <p:cNvSpPr/>
          <p:nvPr/>
        </p:nvSpPr>
        <p:spPr>
          <a:xfrm>
            <a:off x="1524000" y="51816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iagonal Stripe 27"/>
          <p:cNvSpPr/>
          <p:nvPr/>
        </p:nvSpPr>
        <p:spPr>
          <a:xfrm>
            <a:off x="2971800" y="5257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iagonal Stripe 28"/>
          <p:cNvSpPr/>
          <p:nvPr/>
        </p:nvSpPr>
        <p:spPr>
          <a:xfrm>
            <a:off x="4267200" y="5257800"/>
            <a:ext cx="228600" cy="3810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lock Arc 29"/>
          <p:cNvSpPr/>
          <p:nvPr/>
        </p:nvSpPr>
        <p:spPr>
          <a:xfrm flipH="1" flipV="1">
            <a:off x="1295400" y="4191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Block Arc 30"/>
          <p:cNvSpPr/>
          <p:nvPr/>
        </p:nvSpPr>
        <p:spPr>
          <a:xfrm flipH="1" flipV="1">
            <a:off x="2438400" y="4191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Block Arc 31"/>
          <p:cNvSpPr/>
          <p:nvPr/>
        </p:nvSpPr>
        <p:spPr>
          <a:xfrm flipH="1" flipV="1">
            <a:off x="3657600" y="4191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lock Arc 32"/>
          <p:cNvSpPr/>
          <p:nvPr/>
        </p:nvSpPr>
        <p:spPr>
          <a:xfrm flipH="1" flipV="1">
            <a:off x="4876800" y="4191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Block Arc 33"/>
          <p:cNvSpPr/>
          <p:nvPr/>
        </p:nvSpPr>
        <p:spPr>
          <a:xfrm flipH="1" flipV="1">
            <a:off x="838200" y="5257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lock Arc 34"/>
          <p:cNvSpPr/>
          <p:nvPr/>
        </p:nvSpPr>
        <p:spPr>
          <a:xfrm flipH="1" flipV="1">
            <a:off x="2133600" y="5257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Block Arc 35"/>
          <p:cNvSpPr/>
          <p:nvPr/>
        </p:nvSpPr>
        <p:spPr>
          <a:xfrm flipH="1" flipV="1">
            <a:off x="3505200" y="5257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Couplet</a:t>
            </a:r>
            <a:r>
              <a:rPr lang="en-US" dirty="0" smtClean="0"/>
              <a:t>: two lines</a:t>
            </a:r>
          </a:p>
          <a:p>
            <a:pPr lvl="1"/>
            <a:r>
              <a:rPr lang="en-US" u="sng" dirty="0" smtClean="0"/>
              <a:t>Heroic Couplet</a:t>
            </a:r>
            <a:r>
              <a:rPr lang="en-US" dirty="0" smtClean="0"/>
              <a:t>: two rhyming lines of iambic pentameter</a:t>
            </a:r>
          </a:p>
          <a:p>
            <a:r>
              <a:rPr lang="en-US" u="sng" dirty="0" err="1" smtClean="0"/>
              <a:t>Tercet</a:t>
            </a:r>
            <a:r>
              <a:rPr lang="en-US" dirty="0" smtClean="0"/>
              <a:t>: three lines</a:t>
            </a:r>
          </a:p>
          <a:p>
            <a:r>
              <a:rPr lang="en-US" u="sng" dirty="0" smtClean="0"/>
              <a:t>Quatrain</a:t>
            </a:r>
            <a:r>
              <a:rPr lang="en-US" dirty="0" smtClean="0"/>
              <a:t>: four lines</a:t>
            </a:r>
          </a:p>
          <a:p>
            <a:r>
              <a:rPr lang="en-US" u="sng" dirty="0" err="1" smtClean="0"/>
              <a:t>Quintain</a:t>
            </a:r>
            <a:r>
              <a:rPr lang="en-US" dirty="0" smtClean="0"/>
              <a:t>: five lines</a:t>
            </a:r>
          </a:p>
          <a:p>
            <a:r>
              <a:rPr lang="en-US" u="sng" dirty="0" smtClean="0"/>
              <a:t>Sestet</a:t>
            </a:r>
            <a:r>
              <a:rPr lang="en-US" dirty="0" smtClean="0"/>
              <a:t>: six lines</a:t>
            </a:r>
          </a:p>
          <a:p>
            <a:r>
              <a:rPr lang="en-US" u="sng" dirty="0" smtClean="0"/>
              <a:t>Septet</a:t>
            </a:r>
            <a:r>
              <a:rPr lang="en-US" dirty="0" smtClean="0"/>
              <a:t>: seven lines</a:t>
            </a:r>
          </a:p>
          <a:p>
            <a:r>
              <a:rPr lang="en-US" u="sng" dirty="0" smtClean="0"/>
              <a:t>Octave</a:t>
            </a:r>
            <a:r>
              <a:rPr lang="en-US" dirty="0" smtClean="0"/>
              <a:t>: eight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More Common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Structure</a:t>
            </a:r>
            <a:r>
              <a:rPr lang="en-US" dirty="0" smtClean="0"/>
              <a:t>: any element in a poem that creates form, that organizes the words and ideas in a poem, including line breaks, rhythm, rhyme, syntax, tone shifts, etc.</a:t>
            </a:r>
          </a:p>
          <a:p>
            <a:r>
              <a:rPr lang="en-US" b="1" dirty="0" smtClean="0"/>
              <a:t>Open Form</a:t>
            </a:r>
            <a:r>
              <a:rPr lang="en-US" dirty="0" smtClean="0"/>
              <a:t>: (a.k.a. “free verse”) poetry that does not follow a regular or prescribed pattern of rhyme, rhythm, meter, line or stanza length; relies more on the rhythms of natural speech</a:t>
            </a:r>
          </a:p>
          <a:p>
            <a:r>
              <a:rPr lang="en-US" b="1" dirty="0" smtClean="0"/>
              <a:t>Closed Form</a:t>
            </a:r>
            <a:r>
              <a:rPr lang="en-US" dirty="0" smtClean="0"/>
              <a:t>: poetry that does follow a regular or prescribed pattern (ex. sonnets, sestinas, haikus, limericks, villanelles, ballads,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Narrative poetry (tells a story)</a:t>
            </a:r>
          </a:p>
          <a:p>
            <a:pPr lvl="1"/>
            <a:r>
              <a:rPr lang="en-US" dirty="0" smtClean="0"/>
              <a:t>Remember the three genres of poetry?</a:t>
            </a:r>
          </a:p>
          <a:p>
            <a:pPr lvl="2"/>
            <a:r>
              <a:rPr lang="en-US" dirty="0" smtClean="0"/>
              <a:t>Lyric</a:t>
            </a:r>
          </a:p>
          <a:p>
            <a:pPr lvl="2"/>
            <a:r>
              <a:rPr lang="en-US" dirty="0" smtClean="0"/>
              <a:t>Dramatic</a:t>
            </a:r>
          </a:p>
          <a:p>
            <a:pPr lvl="2"/>
            <a:r>
              <a:rPr lang="en-US" dirty="0" smtClean="0"/>
              <a:t>Narrative</a:t>
            </a:r>
          </a:p>
          <a:p>
            <a:r>
              <a:rPr lang="en-US" dirty="0" smtClean="0"/>
              <a:t>Origins:</a:t>
            </a:r>
          </a:p>
          <a:p>
            <a:pPr lvl="1"/>
            <a:r>
              <a:rPr lang="en-US" sz="2400" dirty="0" smtClean="0"/>
              <a:t>English and Scottish folk ballads</a:t>
            </a:r>
          </a:p>
          <a:p>
            <a:pPr lvl="1"/>
            <a:r>
              <a:rPr lang="en-US" sz="2400" dirty="0" smtClean="0"/>
              <a:t>First appeared during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century—written to reflect Scottish dialect</a:t>
            </a:r>
          </a:p>
          <a:p>
            <a:pPr lvl="1"/>
            <a:r>
              <a:rPr lang="en-US" sz="2400" dirty="0" smtClean="0"/>
              <a:t>Passed on through oral tradition for centuries</a:t>
            </a:r>
          </a:p>
          <a:p>
            <a:pPr lvl="1"/>
            <a:r>
              <a:rPr lang="en-US" sz="2400" dirty="0" smtClean="0"/>
              <a:t>“Songs of the People”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Ballad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Presents a single dramatic episode/event</a:t>
            </a:r>
          </a:p>
          <a:p>
            <a:r>
              <a:rPr lang="en-US" dirty="0" smtClean="0"/>
              <a:t>Told through action and dialogue</a:t>
            </a:r>
          </a:p>
          <a:p>
            <a:r>
              <a:rPr lang="en-US" dirty="0" smtClean="0"/>
              <a:t>Little characterization, description, or motivation</a:t>
            </a:r>
          </a:p>
          <a:p>
            <a:r>
              <a:rPr lang="en-US" dirty="0" smtClean="0"/>
              <a:t>Contains a refrain: repeated line or stanza</a:t>
            </a:r>
          </a:p>
          <a:p>
            <a:r>
              <a:rPr lang="en-US" dirty="0" smtClean="0"/>
              <a:t>Meant to be sung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Ballad Structure (Closed form)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/>
          <a:lstStyle/>
          <a:p>
            <a:r>
              <a:rPr lang="en-US" dirty="0" smtClean="0"/>
              <a:t>Closed form poem: a poem with specifically prescribed elements </a:t>
            </a:r>
            <a:r>
              <a:rPr lang="en-US" sz="2400" dirty="0" smtClean="0"/>
              <a:t>(such as rhyme, meter, stanza division, etc.)</a:t>
            </a:r>
          </a:p>
          <a:p>
            <a:r>
              <a:rPr lang="en-US" dirty="0" smtClean="0"/>
              <a:t>Consists of four-lined stanzas (quatrains),</a:t>
            </a:r>
          </a:p>
          <a:p>
            <a:r>
              <a:rPr lang="en-US" dirty="0" smtClean="0"/>
              <a:t>Conventional rhyme scheme: </a:t>
            </a:r>
            <a:r>
              <a:rPr lang="en-US" dirty="0" err="1" smtClean="0"/>
              <a:t>abcb</a:t>
            </a:r>
            <a:r>
              <a:rPr lang="en-US" dirty="0" smtClean="0"/>
              <a:t> or </a:t>
            </a:r>
            <a:r>
              <a:rPr lang="en-US" dirty="0" err="1" smtClean="0"/>
              <a:t>abab</a:t>
            </a:r>
            <a:endParaRPr lang="en-US" dirty="0" smtClean="0"/>
          </a:p>
          <a:p>
            <a:r>
              <a:rPr lang="en-US" dirty="0" smtClean="0"/>
              <a:t>Rhythm:</a:t>
            </a:r>
          </a:p>
          <a:p>
            <a:pPr lvl="1"/>
            <a:r>
              <a:rPr lang="en-US" dirty="0" smtClean="0"/>
              <a:t>Lines 1 &amp; 3:  iambic tetrameter</a:t>
            </a:r>
          </a:p>
          <a:p>
            <a:pPr lvl="1"/>
            <a:r>
              <a:rPr lang="en-US" dirty="0" smtClean="0"/>
              <a:t>Lines 2 &amp; 4:  iambic </a:t>
            </a:r>
            <a:r>
              <a:rPr lang="en-US" dirty="0" err="1" smtClean="0"/>
              <a:t>trimeter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543800" cy="944562"/>
          </a:xfrm>
        </p:spPr>
        <p:txBody>
          <a:bodyPr/>
          <a:lstStyle/>
          <a:p>
            <a:pPr algn="ctr"/>
            <a:r>
              <a:rPr lang="en-US" dirty="0" smtClean="0"/>
              <a:t>Common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248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Syllabification: </a:t>
            </a:r>
            <a:r>
              <a:rPr lang="en-US" dirty="0" smtClean="0"/>
              <a:t>dividing a word into its syllables (each syllable has its own beat)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Scansion:</a:t>
            </a:r>
            <a:r>
              <a:rPr lang="en-US" dirty="0" smtClean="0"/>
              <a:t>  analyzing and marking the stressed (   ) and unstressed (    ) syllables of the words in the lines of a poem to determine the pattern of foot and meter</a:t>
            </a:r>
          </a:p>
          <a:p>
            <a:r>
              <a:rPr lang="en-US" b="1" dirty="0" smtClean="0"/>
              <a:t>Rhythm:</a:t>
            </a:r>
            <a:r>
              <a:rPr lang="en-US" dirty="0" smtClean="0"/>
              <a:t> the </a:t>
            </a:r>
            <a:r>
              <a:rPr lang="en-US" u="sng" dirty="0" smtClean="0"/>
              <a:t>pattern</a:t>
            </a:r>
            <a:r>
              <a:rPr lang="en-US" dirty="0" smtClean="0"/>
              <a:t> of beats created by the stressed (   ) and unstressed (    ) syllables of the words in the lines of a poem</a:t>
            </a:r>
          </a:p>
          <a:p>
            <a:r>
              <a:rPr lang="en-US" b="1" dirty="0" smtClean="0"/>
              <a:t>Foot:</a:t>
            </a:r>
            <a:r>
              <a:rPr lang="en-US" dirty="0" smtClean="0"/>
              <a:t> the smallest unit of rhythm in a line of poetry </a:t>
            </a:r>
          </a:p>
          <a:p>
            <a:r>
              <a:rPr lang="en-US" b="1" dirty="0" smtClean="0"/>
              <a:t>Meter:</a:t>
            </a:r>
            <a:r>
              <a:rPr lang="en-US" dirty="0" smtClean="0"/>
              <a:t> measuring the number of feet in a line of poetry</a:t>
            </a:r>
          </a:p>
        </p:txBody>
      </p:sp>
      <p:sp>
        <p:nvSpPr>
          <p:cNvPr id="4" name="Diagonal Stripe 3"/>
          <p:cNvSpPr/>
          <p:nvPr/>
        </p:nvSpPr>
        <p:spPr>
          <a:xfrm>
            <a:off x="7772400" y="21336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 flipH="1" flipV="1">
            <a:off x="3276600" y="2590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/>
          <p:cNvSpPr/>
          <p:nvPr/>
        </p:nvSpPr>
        <p:spPr>
          <a:xfrm>
            <a:off x="2286000" y="4191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lock Arc 6"/>
          <p:cNvSpPr/>
          <p:nvPr/>
        </p:nvSpPr>
        <p:spPr>
          <a:xfrm flipH="1" flipV="1">
            <a:off x="5029200" y="4191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Villanelle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Sestina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US" dirty="0" smtClean="0"/>
              <a:t>Scansion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Steps: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Mark every </a:t>
            </a:r>
            <a:r>
              <a:rPr lang="en-US" u="sng" dirty="0" smtClean="0"/>
              <a:t>syllable</a:t>
            </a:r>
            <a:r>
              <a:rPr lang="en-US" dirty="0" smtClean="0"/>
              <a:t> to determine whether each is stressed or unstressed.</a:t>
            </a:r>
            <a:br>
              <a:rPr lang="en-US" dirty="0" smtClean="0"/>
            </a:br>
            <a:r>
              <a:rPr lang="en-US" sz="2400" i="1" dirty="0" smtClean="0"/>
              <a:t>The stressed and unstressed beats in polysyllabic words are already set—they don’t change.  Whether a monosyllabic word is stressed or not depends on the rhythmic pattern created by the other words surrounding it.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Identify any rhythmic pattern—look for the repetition of a poetic </a:t>
            </a:r>
            <a:r>
              <a:rPr lang="en-US" u="sng" dirty="0" smtClean="0"/>
              <a:t>foot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600" i="1" dirty="0" smtClean="0"/>
              <a:t>Ex.</a:t>
            </a:r>
            <a:r>
              <a:rPr lang="en-US" sz="2600" dirty="0" smtClean="0"/>
              <a:t> </a:t>
            </a:r>
            <a:r>
              <a:rPr lang="en-US" sz="2400" dirty="0" smtClean="0"/>
              <a:t>"And the </a:t>
            </a:r>
            <a:r>
              <a:rPr lang="en-US" sz="2400" b="1" dirty="0" smtClean="0"/>
              <a:t>sheen</a:t>
            </a:r>
            <a:r>
              <a:rPr lang="en-US" sz="2400" dirty="0" smtClean="0"/>
              <a:t> of their </a:t>
            </a:r>
            <a:r>
              <a:rPr lang="en-US" sz="2400" b="1" dirty="0" smtClean="0"/>
              <a:t>spears</a:t>
            </a:r>
            <a:r>
              <a:rPr lang="en-US" sz="2400" dirty="0" smtClean="0"/>
              <a:t> was like </a:t>
            </a:r>
            <a:r>
              <a:rPr lang="en-US" sz="2400" b="1" dirty="0" smtClean="0"/>
              <a:t>stars</a:t>
            </a:r>
            <a:r>
              <a:rPr lang="en-US" sz="2400" dirty="0" smtClean="0"/>
              <a:t> on the </a:t>
            </a:r>
            <a:r>
              <a:rPr lang="en-US" sz="2400" b="1" dirty="0" smtClean="0"/>
              <a:t>sea</a:t>
            </a:r>
            <a:r>
              <a:rPr lang="en-US" sz="2400" dirty="0" smtClean="0"/>
              <a:t>”</a:t>
            </a:r>
            <a:br>
              <a:rPr lang="en-US" sz="2400" dirty="0" smtClean="0"/>
            </a:br>
            <a:r>
              <a:rPr lang="en-US" sz="2400" dirty="0" smtClean="0">
                <a:solidFill>
                  <a:prstClr val="black"/>
                </a:solidFill>
              </a:rPr>
              <a:t>Repeated foot:  [           ]</a:t>
            </a:r>
            <a:endParaRPr lang="en-US" sz="2600" u="sng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Count the number of feet in each line to determine </a:t>
            </a:r>
            <a:r>
              <a:rPr lang="en-US" u="sng" dirty="0" smtClean="0"/>
              <a:t>meter</a:t>
            </a:r>
            <a:r>
              <a:rPr lang="en-US" dirty="0" smtClean="0"/>
              <a:t>.  </a:t>
            </a:r>
            <a:r>
              <a:rPr lang="en-US" sz="3200" dirty="0" smtClean="0">
                <a:solidFill>
                  <a:prstClr val="black"/>
                </a:solidFill>
              </a:rPr>
              <a:t>[        ] x 4</a:t>
            </a:r>
            <a:endParaRPr lang="en-US" dirty="0"/>
          </a:p>
        </p:txBody>
      </p:sp>
      <p:sp>
        <p:nvSpPr>
          <p:cNvPr id="4" name="Block Arc 3"/>
          <p:cNvSpPr/>
          <p:nvPr/>
        </p:nvSpPr>
        <p:spPr>
          <a:xfrm flipH="1" flipV="1">
            <a:off x="1752600" y="42672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 flipH="1" flipV="1">
            <a:off x="2133600" y="42672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 flipH="1" flipV="1">
            <a:off x="5105400" y="42672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lock Arc 6"/>
          <p:cNvSpPr/>
          <p:nvPr/>
        </p:nvSpPr>
        <p:spPr>
          <a:xfrm flipH="1" flipV="1">
            <a:off x="3276600" y="42672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 flipH="1" flipV="1">
            <a:off x="3733800" y="42672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lock Arc 8"/>
          <p:cNvSpPr/>
          <p:nvPr/>
        </p:nvSpPr>
        <p:spPr>
          <a:xfrm flipH="1" flipV="1">
            <a:off x="5562600" y="42672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lock Arc 9"/>
          <p:cNvSpPr/>
          <p:nvPr/>
        </p:nvSpPr>
        <p:spPr>
          <a:xfrm flipH="1" flipV="1">
            <a:off x="6629400" y="42672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lock Arc 10"/>
          <p:cNvSpPr/>
          <p:nvPr/>
        </p:nvSpPr>
        <p:spPr>
          <a:xfrm flipH="1" flipV="1">
            <a:off x="7010400" y="42672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Diagonal Stripe 11"/>
          <p:cNvSpPr/>
          <p:nvPr/>
        </p:nvSpPr>
        <p:spPr>
          <a:xfrm>
            <a:off x="2819400" y="4191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>
            <a:off x="4572000" y="4191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iagonal Stripe 13"/>
          <p:cNvSpPr/>
          <p:nvPr/>
        </p:nvSpPr>
        <p:spPr>
          <a:xfrm>
            <a:off x="6172200" y="4191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iagonal Stripe 14"/>
          <p:cNvSpPr/>
          <p:nvPr/>
        </p:nvSpPr>
        <p:spPr>
          <a:xfrm>
            <a:off x="7543800" y="4191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86000" y="5486400"/>
            <a:ext cx="762000" cy="228600"/>
            <a:chOff x="3048000" y="4724400"/>
            <a:chExt cx="762000" cy="228600"/>
          </a:xfrm>
        </p:grpSpPr>
        <p:sp>
          <p:nvSpPr>
            <p:cNvPr id="16" name="Block Arc 15"/>
            <p:cNvSpPr/>
            <p:nvPr/>
          </p:nvSpPr>
          <p:spPr>
            <a:xfrm flipH="1" flipV="1">
              <a:off x="3048000" y="4800600"/>
              <a:ext cx="228600" cy="1524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Block Arc 16"/>
            <p:cNvSpPr/>
            <p:nvPr/>
          </p:nvSpPr>
          <p:spPr>
            <a:xfrm flipH="1" flipV="1">
              <a:off x="3352800" y="4800600"/>
              <a:ext cx="228600" cy="1524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Diagonal Stripe 17"/>
            <p:cNvSpPr/>
            <p:nvPr/>
          </p:nvSpPr>
          <p:spPr>
            <a:xfrm>
              <a:off x="3657600" y="4724400"/>
              <a:ext cx="152400" cy="2286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48000" y="4724400"/>
            <a:ext cx="762000" cy="228600"/>
            <a:chOff x="3048000" y="4724400"/>
            <a:chExt cx="762000" cy="228600"/>
          </a:xfrm>
        </p:grpSpPr>
        <p:sp>
          <p:nvSpPr>
            <p:cNvPr id="21" name="Block Arc 20"/>
            <p:cNvSpPr/>
            <p:nvPr/>
          </p:nvSpPr>
          <p:spPr>
            <a:xfrm flipH="1" flipV="1">
              <a:off x="3048000" y="4800600"/>
              <a:ext cx="228600" cy="1524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Block Arc 21"/>
            <p:cNvSpPr/>
            <p:nvPr/>
          </p:nvSpPr>
          <p:spPr>
            <a:xfrm flipH="1" flipV="1">
              <a:off x="3352800" y="4800600"/>
              <a:ext cx="228600" cy="1524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Diagonal Stripe 22"/>
            <p:cNvSpPr/>
            <p:nvPr/>
          </p:nvSpPr>
          <p:spPr>
            <a:xfrm>
              <a:off x="3657600" y="4724400"/>
              <a:ext cx="152400" cy="2286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Poetic 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Foot:</a:t>
            </a:r>
          </a:p>
          <a:p>
            <a:pPr lvl="1"/>
            <a:r>
              <a:rPr lang="en-US" dirty="0" smtClean="0"/>
              <a:t>The smallest unit of measurement in a line of poetry</a:t>
            </a:r>
          </a:p>
          <a:p>
            <a:pPr lvl="1"/>
            <a:r>
              <a:rPr lang="en-US" dirty="0" smtClean="0"/>
              <a:t>Made up of given combinations of stressed and unstressed beats</a:t>
            </a:r>
          </a:p>
          <a:p>
            <a:pPr lvl="1"/>
            <a:r>
              <a:rPr lang="en-US" dirty="0" smtClean="0"/>
              <a:t>Repetition of a foot creates a regular rhythm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Iambs &amp; Trochees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sz="3900" b="1" dirty="0" smtClean="0"/>
              <a:t>Iamb</a:t>
            </a:r>
            <a:r>
              <a:rPr lang="en-US" sz="3900" dirty="0" smtClean="0"/>
              <a:t> (n) / iambic (</a:t>
            </a:r>
            <a:r>
              <a:rPr lang="en-US" sz="3900" dirty="0" err="1" smtClean="0"/>
              <a:t>adj</a:t>
            </a:r>
            <a:r>
              <a:rPr lang="en-US" sz="3900" dirty="0" smtClean="0"/>
              <a:t>) foot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r>
              <a:rPr lang="en-US" sz="3000" dirty="0" err="1" smtClean="0"/>
              <a:t>u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sz="3000" dirty="0" err="1" smtClean="0"/>
              <a:t>nite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lvl="1"/>
            <a:r>
              <a:rPr lang="en-US" sz="3000" dirty="0" err="1" smtClean="0"/>
              <a:t>de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sz="3000" dirty="0" err="1" smtClean="0"/>
              <a:t>pend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lvl="1"/>
            <a:r>
              <a:rPr lang="en-US" sz="3000" dirty="0" err="1" smtClean="0"/>
              <a:t>be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sz="3000" dirty="0" err="1" smtClean="0"/>
              <a:t>neath</a:t>
            </a:r>
            <a:endParaRPr lang="en-US" sz="3000" dirty="0" smtClean="0"/>
          </a:p>
          <a:p>
            <a:r>
              <a:rPr lang="en-US" sz="3900" b="1" dirty="0" smtClean="0"/>
              <a:t>Trochee</a:t>
            </a:r>
            <a:r>
              <a:rPr lang="en-US" sz="3900" dirty="0" smtClean="0"/>
              <a:t> (n) / trochaic (</a:t>
            </a:r>
            <a:r>
              <a:rPr lang="en-US" sz="3900" dirty="0" err="1" smtClean="0"/>
              <a:t>adj</a:t>
            </a:r>
            <a:r>
              <a:rPr lang="en-US" sz="3900" dirty="0" smtClean="0"/>
              <a:t>) foot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3100" dirty="0" err="1" smtClean="0"/>
              <a:t>tro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sz="3100" dirty="0" err="1" smtClean="0"/>
              <a:t>chee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 smtClean="0"/>
          </a:p>
          <a:p>
            <a:pPr lvl="1"/>
            <a:r>
              <a:rPr lang="en-US" sz="3100" dirty="0" err="1" smtClean="0"/>
              <a:t>rea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sz="3100" dirty="0" err="1" smtClean="0"/>
              <a:t>per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 smtClean="0"/>
          </a:p>
          <a:p>
            <a:pPr lvl="1"/>
            <a:r>
              <a:rPr lang="en-US" sz="3100" dirty="0" err="1" smtClean="0"/>
              <a:t>tea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sz="3100" dirty="0" err="1" smtClean="0"/>
              <a:t>cher</a:t>
            </a:r>
            <a:endParaRPr lang="en-US" sz="31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143000" y="1752600"/>
            <a:ext cx="762000" cy="381000"/>
            <a:chOff x="2895600" y="1676400"/>
            <a:chExt cx="762000" cy="381000"/>
          </a:xfrm>
        </p:grpSpPr>
        <p:sp>
          <p:nvSpPr>
            <p:cNvPr id="4" name="Diagonal Stripe 3"/>
            <p:cNvSpPr/>
            <p:nvPr/>
          </p:nvSpPr>
          <p:spPr>
            <a:xfrm>
              <a:off x="3429000" y="16764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Block Arc 4"/>
            <p:cNvSpPr/>
            <p:nvPr/>
          </p:nvSpPr>
          <p:spPr>
            <a:xfrm flipH="1" flipV="1">
              <a:off x="2895600" y="1828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00200" y="5181600"/>
            <a:ext cx="609600" cy="381000"/>
            <a:chOff x="2362200" y="2133600"/>
            <a:chExt cx="609600" cy="381000"/>
          </a:xfrm>
        </p:grpSpPr>
        <p:sp>
          <p:nvSpPr>
            <p:cNvPr id="6" name="Diagonal Stripe 5"/>
            <p:cNvSpPr/>
            <p:nvPr/>
          </p:nvSpPr>
          <p:spPr>
            <a:xfrm>
              <a:off x="2362200" y="2133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Block Arc 6"/>
            <p:cNvSpPr/>
            <p:nvPr/>
          </p:nvSpPr>
          <p:spPr>
            <a:xfrm flipH="1" flipV="1">
              <a:off x="2590800" y="2286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95400" y="3276600"/>
            <a:ext cx="762000" cy="381000"/>
            <a:chOff x="2895600" y="1676400"/>
            <a:chExt cx="762000" cy="381000"/>
          </a:xfrm>
        </p:grpSpPr>
        <p:sp>
          <p:nvSpPr>
            <p:cNvPr id="11" name="Diagonal Stripe 10"/>
            <p:cNvSpPr/>
            <p:nvPr/>
          </p:nvSpPr>
          <p:spPr>
            <a:xfrm>
              <a:off x="3429000" y="16764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flipH="1" flipV="1">
              <a:off x="2895600" y="1828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71600" y="2514600"/>
            <a:ext cx="762000" cy="381000"/>
            <a:chOff x="2895600" y="1676400"/>
            <a:chExt cx="762000" cy="381000"/>
          </a:xfrm>
        </p:grpSpPr>
        <p:sp>
          <p:nvSpPr>
            <p:cNvPr id="14" name="Diagonal Stripe 13"/>
            <p:cNvSpPr/>
            <p:nvPr/>
          </p:nvSpPr>
          <p:spPr>
            <a:xfrm>
              <a:off x="3429000" y="16764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Block Arc 14"/>
            <p:cNvSpPr/>
            <p:nvPr/>
          </p:nvSpPr>
          <p:spPr>
            <a:xfrm flipH="1" flipV="1">
              <a:off x="2895600" y="1828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24000" y="4419600"/>
            <a:ext cx="609600" cy="381000"/>
            <a:chOff x="2362200" y="2133600"/>
            <a:chExt cx="609600" cy="381000"/>
          </a:xfrm>
        </p:grpSpPr>
        <p:sp>
          <p:nvSpPr>
            <p:cNvPr id="17" name="Diagonal Stripe 16"/>
            <p:cNvSpPr/>
            <p:nvPr/>
          </p:nvSpPr>
          <p:spPr>
            <a:xfrm>
              <a:off x="2362200" y="2133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Block Arc 17"/>
            <p:cNvSpPr/>
            <p:nvPr/>
          </p:nvSpPr>
          <p:spPr>
            <a:xfrm flipH="1" flipV="1">
              <a:off x="2590800" y="2286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24000" y="5943600"/>
            <a:ext cx="609600" cy="381000"/>
            <a:chOff x="2362200" y="2133600"/>
            <a:chExt cx="609600" cy="381000"/>
          </a:xfrm>
        </p:grpSpPr>
        <p:sp>
          <p:nvSpPr>
            <p:cNvPr id="20" name="Diagonal Stripe 19"/>
            <p:cNvSpPr/>
            <p:nvPr/>
          </p:nvSpPr>
          <p:spPr>
            <a:xfrm>
              <a:off x="2362200" y="2133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Block Arc 20"/>
            <p:cNvSpPr/>
            <p:nvPr/>
          </p:nvSpPr>
          <p:spPr>
            <a:xfrm flipH="1" flipV="1">
              <a:off x="2590800" y="2286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43600" y="1295400"/>
            <a:ext cx="762000" cy="381000"/>
            <a:chOff x="2895600" y="1676400"/>
            <a:chExt cx="762000" cy="381000"/>
          </a:xfrm>
        </p:grpSpPr>
        <p:sp>
          <p:nvSpPr>
            <p:cNvPr id="23" name="Diagonal Stripe 22"/>
            <p:cNvSpPr/>
            <p:nvPr/>
          </p:nvSpPr>
          <p:spPr>
            <a:xfrm>
              <a:off x="3429000" y="16764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flipH="1" flipV="1">
              <a:off x="2895600" y="18288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553200" y="3962400"/>
            <a:ext cx="609600" cy="381000"/>
            <a:chOff x="2362200" y="2133600"/>
            <a:chExt cx="609600" cy="381000"/>
          </a:xfrm>
        </p:grpSpPr>
        <p:sp>
          <p:nvSpPr>
            <p:cNvPr id="26" name="Diagonal Stripe 25"/>
            <p:cNvSpPr/>
            <p:nvPr/>
          </p:nvSpPr>
          <p:spPr>
            <a:xfrm>
              <a:off x="2362200" y="2133600"/>
              <a:ext cx="228600" cy="381000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flipH="1" flipV="1">
              <a:off x="2590800" y="22860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Anapests &amp; Dactyls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Anapest (n) / anapestic (</a:t>
            </a:r>
            <a:r>
              <a:rPr lang="en-US" dirty="0" err="1" smtClean="0"/>
              <a:t>adj</a:t>
            </a:r>
            <a:r>
              <a:rPr lang="en-US" dirty="0" smtClean="0"/>
              <a:t>) foot  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smtClean="0"/>
              <a:t>to the dance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smtClean="0"/>
              <a:t>not a chance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smtClean="0"/>
              <a:t>in between</a:t>
            </a:r>
          </a:p>
          <a:p>
            <a:r>
              <a:rPr lang="en-US" dirty="0" smtClean="0"/>
              <a:t>Dactyl (n) / dactylic (</a:t>
            </a:r>
            <a:r>
              <a:rPr lang="en-US" dirty="0" err="1" smtClean="0"/>
              <a:t>adj</a:t>
            </a:r>
            <a:r>
              <a:rPr lang="en-US" dirty="0" smtClean="0"/>
              <a:t>) foot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err="1" smtClean="0"/>
              <a:t>yes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dirty="0" err="1" smtClean="0"/>
              <a:t>ter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dirty="0" err="1" smtClean="0"/>
              <a:t>day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err="1" smtClean="0"/>
              <a:t>hap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dirty="0" err="1" smtClean="0"/>
              <a:t>pi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dirty="0" err="1" smtClean="0"/>
              <a:t>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Diagonal Stripe 6"/>
          <p:cNvSpPr/>
          <p:nvPr/>
        </p:nvSpPr>
        <p:spPr>
          <a:xfrm>
            <a:off x="2362200" y="21336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>
            <a:off x="2362200" y="27432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>
            <a:off x="2286000" y="3429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iagonal Stripe 9"/>
          <p:cNvSpPr/>
          <p:nvPr/>
        </p:nvSpPr>
        <p:spPr>
          <a:xfrm>
            <a:off x="1447800" y="4572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lock Arc 10"/>
          <p:cNvSpPr/>
          <p:nvPr/>
        </p:nvSpPr>
        <p:spPr>
          <a:xfrm flipH="1" flipV="1">
            <a:off x="1219200" y="21336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/>
        </p:nvSpPr>
        <p:spPr>
          <a:xfrm flipH="1" flipV="1">
            <a:off x="1676400" y="21336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/>
        </p:nvSpPr>
        <p:spPr>
          <a:xfrm flipH="1" flipV="1">
            <a:off x="1295400" y="28194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flipH="1" flipV="1">
            <a:off x="1676400" y="28194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 flipH="1" flipV="1">
            <a:off x="1219200" y="34290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lock Arc 15"/>
          <p:cNvSpPr/>
          <p:nvPr/>
        </p:nvSpPr>
        <p:spPr>
          <a:xfrm flipH="1" flipV="1">
            <a:off x="1676400" y="34290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/>
          <p:nvPr/>
        </p:nvSpPr>
        <p:spPr>
          <a:xfrm flipH="1" flipV="1">
            <a:off x="1905000" y="51816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lock Arc 17"/>
          <p:cNvSpPr/>
          <p:nvPr/>
        </p:nvSpPr>
        <p:spPr>
          <a:xfrm flipH="1" flipV="1">
            <a:off x="2514600" y="45720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>
            <a:off x="1447800" y="51816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lock Arc 22"/>
          <p:cNvSpPr/>
          <p:nvPr/>
        </p:nvSpPr>
        <p:spPr>
          <a:xfrm flipH="1" flipV="1">
            <a:off x="1905000" y="45720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lock Arc 23"/>
          <p:cNvSpPr/>
          <p:nvPr/>
        </p:nvSpPr>
        <p:spPr>
          <a:xfrm flipH="1" flipV="1">
            <a:off x="2362200" y="51816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Block Arc 24"/>
          <p:cNvSpPr/>
          <p:nvPr/>
        </p:nvSpPr>
        <p:spPr>
          <a:xfrm flipH="1" flipV="1">
            <a:off x="6248400" y="17526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Block Arc 25"/>
          <p:cNvSpPr/>
          <p:nvPr/>
        </p:nvSpPr>
        <p:spPr>
          <a:xfrm flipH="1" flipV="1">
            <a:off x="6705600" y="17526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iagonal Stripe 26"/>
          <p:cNvSpPr/>
          <p:nvPr/>
        </p:nvSpPr>
        <p:spPr>
          <a:xfrm>
            <a:off x="7162800" y="16764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iagonal Stripe 27"/>
          <p:cNvSpPr/>
          <p:nvPr/>
        </p:nvSpPr>
        <p:spPr>
          <a:xfrm>
            <a:off x="6096000" y="41148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Block Arc 28"/>
          <p:cNvSpPr/>
          <p:nvPr/>
        </p:nvSpPr>
        <p:spPr>
          <a:xfrm flipH="1" flipV="1">
            <a:off x="6477000" y="41910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lock Arc 29"/>
          <p:cNvSpPr/>
          <p:nvPr/>
        </p:nvSpPr>
        <p:spPr>
          <a:xfrm flipH="1" flipV="1">
            <a:off x="6934200" y="4191000"/>
            <a:ext cx="304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Spondee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3962400" cy="1219199"/>
          </a:xfrm>
        </p:spPr>
        <p:txBody>
          <a:bodyPr/>
          <a:lstStyle/>
          <a:p>
            <a:r>
              <a:rPr lang="en-US" dirty="0" smtClean="0"/>
              <a:t>Spondee </a:t>
            </a:r>
          </a:p>
          <a:p>
            <a:r>
              <a:rPr lang="en-US" i="1" dirty="0" smtClean="0"/>
              <a:t>sounds like . . 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iagonal Stripe 3"/>
          <p:cNvSpPr/>
          <p:nvPr/>
        </p:nvSpPr>
        <p:spPr>
          <a:xfrm>
            <a:off x="2514600" y="1524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2971800" y="1524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dum_dum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 l="24343" t="-367" r="25096"/>
          <a:stretch>
            <a:fillRect/>
          </a:stretch>
        </p:blipFill>
        <p:spPr>
          <a:xfrm>
            <a:off x="4648200" y="1524000"/>
            <a:ext cx="2667000" cy="3852333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ISDxQQDxQQFBQUEBYUFBQUEBQQFBQVFhUVFRQQFBUXGyYeFxkjGRUSHy8gIycpLCwsFR4xNTAqNSYrLCkBCQoKDgwOGg8PGiwkHCQqLCwsLCksKSwpLCwpKSwsLCwsLCwsLCwsLCkpKSwpLCksKSksLCwsLCkpLCwpLCksLP/AABEIAMIBAwMBIgACEQEDEQH/xAAcAAADAAMBAQEAAAAAAAAAAAAABQYCAwQBBwj/xABLEAABAgIEBgwKCAUFAQAAAAABAAIDEQQFBrESITFRcZETMjNBUmFyc5ShstIXIiM0VGKSwdHhByRCY4GCwvBTg4Si0xQVFkPxNf/EABkBAAMBAQEAAAAAAAAAAAAAAAADBAIBBf/EACwRAAICAQMDAwMFAAMAAAAAAAABAgMRBBIxITJBEyIzUWGBFCM0cZFCocH/2gAMAwEAAhEDEQA/AKvwL1R6M7pMfvo8C9UejO6TH76t0LzPUn9TREeBeqPRndJj99HgXqj0Z3SY/fVuhHqT+oER4F6o9Gd0mP30eBeqPRndJj99WxOeVy9R6svqBEeBeqPRndJj99HgXqj0Z3SY/fVuhHqT+oER4F6o9Gd0mP30eBeqPRndJj99W6EepP6gRHgXqj0Z3SY/fR4F6o9Gd0mP31boR6k/qBEeBeqPRndJj99YeBypv4B6VG/yK6ULWO7ROcdeUud84rOWT3Xekk8B4HKm/gHpUfvrIfQzU5yUd3SY/fXKs4cVzTNpI0GSV+rl9X/pN+tXlHR4GKo9Gd0mP30eBeqPRndJj99NKotAcIMjGYOIO3xp4lRp8b5SXRltdkbFlER4F6o9Gd0mP31r8DlTfwD0qN/kV2oCNtnco3rM75x8i7rvSx05NzfoZqc5KO4/1MfvrLwL1R6M7pMfvqgsxuH8w3BNitK2bWcja5b4qRDO+hupxlgHpUf/ACL1v0N1OclHJ0UqOf1rotB5w7Q3shddld0fyBelrUzctuX/AKTrUZs2YF3gXqj0Z3SY/fWJ+hupxlo5H9VHH61cTUtad3lgM0MdZPyW53zis5Y26z047sHA36GqnOSjk/1Uc/rWXgXqj0Z3SY/fXXZmLKMW8Jh1iRHvVYiF05LOQpsVkdxEeBeqPRndJj99YH6G6n34BH9VH76ulDVjFwoz3Z3mWichcid04+WZuuVSXQG/QzU5yUcnRSY5/WsvAvVHozukx++ndlXeTeMzx1j5J3NdjdNrORlct8VIifAvVHozukx++hW6Fr1J/UYCEIWABeTXq8kuMCYgUZ1Kivc5xDWmQ398gAalQUCjGHDDCcKU8fFMkdUkihxDRaQQ4eTecvFPEfwmU4rGn7HBMQSOTBzEnIdCVDy2SU7UnJ8rk7UKeh1hHhuhujODmRN7FinLixZQuisqbFdGECAQDgzcevN+5re9YGK+OMjlCWVLWDn4cOJt2GROcTleEzWk8obGSksoEIQumgULWO7ROcdeVdKFrHdonOOvKRfwQa3tQ1s7QIcRr9kaHScAJ6FtrOzgwS6DiIx4OWejjWVk9pE5QuT5EYKUepqqmE6llHz1V1n6aYkGTtszxTxj7J/eZTtcUcMjvaMk5jQca7LLxpRi3hM6xj+KVB7Z4JaJOu3b+CpCgY22dyjer9QEbbO5RvW7uEUa3iJUWY3D+YbgmxSmzG4fzDcE2KfDtRTp/jiR9oPOXaG9kLqstt38gXrltB5y/Q3shdVltu/kC9Sr5Dz4fyPyUykbROnSHcTWjq+arlGV26dIicoDUAm3dpTrHiC/s11XGwY8N3rAa8XvVwvnoO+r+DFwmtdnaDrE1mh8oxopdGjyPEwWudmaTqE1Akqzr2Lg0d/GA3WQFGLl76i9a/ckUFk3Y4g4mntKiUvZV3lXjOy4j4qoTau0r0rzWgQhCaUghCEACEIXAOSsqI2JDLTmJBzEDKpoxy6hSP2YwA0FpMtZKZUwUvCexomxxMji2p3p7y2sqOVFMKYwicKe9hbw0SxJEvc3ggtTsk8Lx1Oak1bFexmyRYYaJFsxg7wkFi9kQ01+xODXYOUiYlJuK5ZNoVIimGyK0NZDOM4scsX70rprGhRWxxHggOMpFv4S+Gpcx0yc29MpPwZVTQHMive97HFwxhuWc5zITdKqmoT2ufFigB7zkzCc01ToLCKqViPAIQhbHHhUNWG7ROcdeVdKFrHdonOOvKRfwQa3tQ8sptInKFyfJDZMeJE5YuKfLVXah+m+JEtalnlmnOy4kLkqR8qRD4zLWCmFrB40M+q68JXVZ8vD5xt6RLvPPsWLvyXCgI22dyjer9QEbbO5RvW7uEU63iJUWY3D+YbgmxSmzG4fzDcE3TodqKdP8cSOtD5y7Q3shdVldu/kC9c1ofOX6G9kLpsqPKP5AvU6+Q8+H8j8lMoesnTjRD946+SuVA0h03uOd5Osrd/CH63hIxiMlLjaDrVhUUbCo7OKbdRldJTVYwpCEc8Fvv8AknFlIvk3tzOB1j5LFXSWBOl9tu0ytRGlCa3O+f4AT94U22HME5pdZTi1UWcRjczSdZ+S4YEL6vFd68MX/Fcn1kZv91rR0WbdKkDjY4e/3KtUbUL5UlnHMa2lWSdTwVaN5rx9wQhCcWghCEACEIXABCELoAhCFwAQhC6AIQhAHhUNWA8tE5x15VyVDVgfLROcdeUi/gg1vah5ZPaROWLinyQ2T2kTli4p8tVdqH6b4kTlrMsPQ79KUVdu0PnG3hNrVu8aGPVdePgldViceHzgvmkT7yC75vyi4UBG2zuUb1fqAjbZ3KN63fwijW8RKizG4HnDcE3SizG4HnDcE3TodqKdP8cSPtD5y/Q3shdVlN0fyBeuW0PnL9DeyF1WU3R/IF6mXyHnx/kfkpHmQJ4lAE76u6Y6UN5zMdcVBrd/gZrX1SHVeQZQYDszA3+0H4ostFlFc3hMuPzKYV3AnRB6uAeqRPWklRRJUhnGS3WCsvpNGJLZfH8GVfxJ0h/FIah8yuiHBlQHHPEB1OAFyW06JhRXuzvdeqClQcGgBuZjSdJIJvXF1cmZgt8pv+xFVT5R4Z9cfBXCgqM6URhzPadRCvZJlHBRon7WgQhCoLwQhCABc9OLticYZk4NmN/JvLoXiDj4FlW1mXUZ0Rxm5uFPeyYx1L2oqREfDL4hnN0hiliAx9c0lpDzB2eDwi0t0EzuTZ9LFGo8NspuIkBx5STrSYy+vgkhY8+58LqN0JVV1cl7zDiMLHymBn18S3USssONEhYMsDfnlxyW1NMoVkZYwzvQuCrqy2V8RuDLAMpznPG4T6l3rSeTUZKSygQhC6aPCoWsN2ic468q6Khqw3aJzjrykXcEGt7UPLJ7SJyxcU+SGym0icsXJ490hM4pCZWqu0fpn+0iXtQ+cYDMwdZJ+C5qiZOks4iTqBWmsaVskVzxkJxaBiCZWWgTiOfwWy/E/IJHdM8/5L+n1KcKAjbZ3KN6v1BUtkojx67ryt38FGt4RTWY3A84bgm6S2Vf5JwzPnrA+CdJtfaimh/txI+0PnL9DeyF1WU27+QL1xV6+dIfpA1NAXfZNvjRD6rbz8EiPyEFfXUfkc1s6VHiH1D14lESVlXzpUd/GAP7go+EJuA9YXrt3ckb1b/cSLalwcKC5meHLq+Si6NGwXtdmcCr1QdLhYMRzcziOtdtXDO6tY2yMWNwnAZyBrMverGt4f1aIBvMuUxU0LCpEMetPUJqtrATgxB9265cqXtYaVZhJkLNfQGOmAc4mvn5V5QnzhMOdjbgu0eUGifVo3IQhUnpAhCEACEIQBO17BBpML1sEHj8b5rZXWOlQAcmI63/ACXtdD6zA0jthZWhgODocZongHHrBB0KeXkgku/+0YVhip0IjfAnrcFlVPndI/HtLVRYhpFKbFDS1rG7+fHinpJWD6SaPSojnNJa/JLFlx5daPOfucUlu3+Nx0Wf3Wkcv9T08SWzcI+UiOBGG6Y6yb06TK+0po7AQhCYPBQtY7tE5x15V0pKm1NGdFe4MJBe4jGMhKRdwQ6xNpYNdV1wYLXANwsIg4zKUhJY06uokUYJIa3gt39J316Khj8A6wt8GzMU7bBaNM7kn34wSL1nHak8ClrSTIYyTJWdUUHYoQadscbtOb8FhV1SMheNtnZzvaAmKdVXt6ss02ncOsuTwqOr2j4Ed2Zxwh+OXrmrJcNaVY2M2RxEbU5uLQtWR3IbqKnZDC5JerazdBcS3GDiIO+mkS1Zl4rJHOXT9yW0mpYzDtCRnbjWgUCKcjH+yVMpTSwedGy2C2o1RHlxJOUmZ0lU1l6PKEXn7TsWgYr5pfQbOPcZxfFbm+0fgqeFDDWhoEgBIBMqg85ZRpaZbt8hbaV0qOeN7R1/JTFDE4rB943tBVNf0V8SEGwxM4YJyZJFJqDU0ZsVjnMMg8EmYxSIRYm5GdRGTtWF9Csko+0MLBpDjwgHdUrwVYJFaGrHxHtdDbPxSDkxY8V6ZasxKdXFyr6HFZiFOMXcFh6yB8VS0ls2OGdpuKV2dq98MPMQSJIloH/qcOGI6EVrETmnhirDPnwVtVDp0eHyANWJTP8AsUfgHWFS1PAcyC1rxIieL8SQsVLqyfSJqbyjtQhCpPTBCEIAEIQgDySJL1C5g5g8AQQvULoYR4vUIQdBCEIAFJvtJGmR4mU/ZVYvn8TbHSb0i5tYwQ6uyUEtrGf/ACWN6nsLdBtTEG3a0jim0rmq+pHRmYbXAY5SIPF8Vop1WRIW3GLecMhSd011JVZclu64Kur6zZGHi5RlacoXYoKi0l0N4e3KP3JXFFpAiMa9uRwn8RrT657i7T3+quvJnEdJpOYE9SlP+SxvU9lVUbau5JuUAVm6TXArWWSjja8FtVVJdEgte7KZ5MWQkLsS6oPN2fm7RTFNjxkrreYpsmqfX0VkV7G4MmukPFXfUNZPi4eHLERKQllmp+t/OInLKa2T/wCzS33pEZPfggqsk7sN9ChU/W9dxIcYsZgyAGVs8omqBRdeOnSImkDUAmWtpdCjVTcYJxHtQ1q6KXh8piREhLFkKbqSs1GlHlwmke8XKsBXam3Hqa003OvL5PVLR7SRQ9wbgSDjLxd6eJUlKiYMNzszSdQmoJYtk1wK1djhhRZZ1NTHRYWG6U8IjEJZJLvSWyzvIuGaJeB8E6TYdUmU0y3QTYIQhbGghCEACEJXaClOhwg5hIOGB+EnLjeFkzKSim2NELVRXEw2k4yWAk6QFtQdTyCFrjxwxpc7EAJkogR2vaHNMwcm8gM+DYheTXq6dBCEIAF8/flOkr6Avn78p0qe/wAHna7hFRZgeRPOG4JnSaOHsLHZCP8AwpZZfcDzjrgnCZBZiU0rNST+hARoZa4tOUEjUqGy1Imx0M/ZOENBxHrCV19DlSH8cjrAW+zESUeWdh6pFTw9szz6Xsux98FRG2ruSblAFX8bau5JuUAVq4brvBY2fP1dv5u0UxS6oPN2/m7RTFPj2l9XYiJrfziJyymtk/8As0t96VVv5xE5ZTWyeSJpbc5Tx7zzKfn/ANKFQ9aOnHiH1z1GSuFA0l04jzne49ZW7+EUa1+1Gyr42DFY7M8apgHqmrpfPTiV5RIuFDa7O0HqC5Q+Uc0UujRyV/ElR38cm6yo5Utqo3k2NzunqHzU3LFP9/vEsXPLEayWbP6KGyj8UQcbTf8ABUCm7KO8d49UHUfmqRPq7S7TPNaBCEJpSCEIQAJNancBzg7Lk5Sa1O4jnB2XLFnaxN/xsZULcmc23shKTaJxc4thzhtyuxz4ieJM4B8g3mh2UoqFgNFi8Zd2AsNvokLnKXtUXjp/4e0ys3xKKXBmIktdIk4IEiDrWdWVgYdFwntkGyDMe3mT71oof/z4mk/oWqnH6lBGd3fWMvOfsI3yXvz/AMRhQ67eYjWRWYAePFN2Ve02vCyMYYZPxRKRMySMQkuOmQ48Uw5wsHAOIgg4pj4Le0TrEz4H6VpSfBv1J8Z8r/sbUSI50NrniTiJkZJLcvUJyLVx1BfP35TpX0BfP4m2OkpF/g8/XcIqLL7gecdcE4Sey+4HnHXBOE2vtRVp/jRKWnb5cHPDHUSFpqA/WWfiP7Sui1O7N5v9RXLUZ+sQ9J7LlM+886fS/wDJYRtq7km5QBV/G2ruSblAFavHa7lFjUHm7Pzdopil1Qebs/N2imKfHtLquxETW/nETllNbJ5ImltzkqrfziJyymtk8kTS25ynj8h5lPz/AOlA44l8/ccZ0q8pTpQ3HMx1xUEtXeB2t8I6awhYMSXqsOtjVT2ejYVHb6pLdRxdRCSWhgyew54TerF8F3WVjeK9uYg6xL3LkOk8GKPZdtOa1MWcVrczO0SfcEtEPyBd96Bqa4+9bq7iYVIicRlqAHxW+LBlQWHPFJvHuS5dWxU/fObM7Lv8uRnhm9pVUo+zzpUlvGHDqJ9ysFRT2lujf7YIQhOLAQhCABKLTMJggAE+UGQT+y5N15JZksrBicd8XESUGuHHAhGE4TAYXY80p5FxUWJEhCLRwxxLpyO8MRBOiUlUSQsODfkS6ZPHu4J6hwj/AKCIJGczikZ/Z3llFoTn0FgAOE3xpb+V0+ozVAhCgH6fpjPjBOimRI7oTGh7MEzecYGKU7utdDGH/cCZGWBlli2udOQF6hQ+p1VPpl+QQhCaUAvn8TbHSb19AXz9+U6Sp7/B52u4RUWX3A8464Jwk9l9wPOG4Jwm19qKtP8AGiWtSfLN5sXlctRD6zD0nslbrSvnSJZmN9594WNnWzpDeIOPVL3qZ9bDz5db/wAlZG2ruSblAFX0YeK7km5QJWrxmu8FjUHm7Pzdopiltnz9Xb+btFMk+PaX1diImt/OInLKa2TyRNLbnJVW/nETllNbJ/8AZpb+pTx+Q8yn5/8ARvWjpQIh+7N0lENGMaVZV46VHicYA1kKQo4m9o9YXhdu7kM1nekP7UwfFhuzEt15Lly2XiSjFudlxCb2hhYVHceCQ7VlvUzVlIwIod6ruyfkuSe2aOW+y9M00mJN7nZ3OPWSn1awcGhMbmLOsH4pDR4eE9rc7gNZVVaJv1Y8Tm3yRDqpMzSsxm/sT1TPlSIZ9aWsEK1UJQXyisP3jbwrtbofQo0T9rX3BCEKguBCEIAEIQgAQhCABCEIAEIQgAQhCABfP35TpX0BfP35TpU9/g87XcIqLL7gecdcE4SCz9OhsgkPc1pwyZE45SG8vK0tE0tLIMzMSLsgGeS1GSUR1dkYVJtietKRhxnuGTCIGgYvcmVlYXlHuzNlrPySNV9QUPAggnK44R4sw1JNa3SyR6db7dwxijxToNy+fr6EoGkwsF7m5nEait3cIdrl2srLPH6u3S7tFMlNWdrNrGmG8gY5tJyY8onvJzHraE1sy9p4gQSeISTYyW0ppmnWnklK1Pl4nOH4JvZMYoh423FII0TCcXHfcTrM1TWXhShF3CfcJfFIr6zIdP7rsm20jpUc8bmjrUxQWzis5xt4VFah3kQM8QdQKQVU2ceHyxei3vNal5tS/osqVCw4bm52kawZe5Qi+gqEp0LBivbmeb5+9bvXk3rY8M6Kjh4VIZxEnUJqjr1s6M/QDqISey0KcVzszLyPgU8rhs6PE5B6sa5BexmtPH9l/ci4bpEHMQetX4K+fK+o7psac7QeoIo8mdE+UbEIQqT0QQsNlbwm+0EbK3O32gjAGaFhsrc7faCNlbwm+0EYAzQsNlbnb7QRsreE32gjAGaFhsrc7faCNlbwm+0EYAzQsNlbnb7QRsrc7faCMAZoWGyt4TfaCNlbnb7QRgDNfP4m2Okq92VvCb7QXP8A6OBwYX9qVZByJdRS7cYZETWUOEXGTQToE1bCiwRkbC/tW1hYMhYNBASlQyZaJ+WIKqs+6YfGEgMYbvnTxKkWGytzt1hGyt4TfaCojDauhdVVGtYRmpy0VVHC2ZgmDtgMoPCVBsrc7faCNlbnbrC5OG5YC2tWR2sgEKzj0CA8zcGTzghty1tqijAzk38XT96n9GR5/wCjn9SXodCfFdgsGk7w4yrWiUYQ2NYMjRL5ohbG0SbgAZgQFnsreE32gnQr2llFHpf2JLWO8SGPWJ6glNSD6xD5VwJVbGZDfLDwHSyTIKxh0aC0zaIYI3xggrkq25ZF2adys35OlSNo4ODSCeE0H3G5Veytzt9oLVGhQnmbxDceORWrIbkOvr9SOEK7KwpQ3uzuA1D5ppTxOC8eo64rKEIbRJuABmBAWZiNIkS3WF1QxHB2ENte0gArmrHzgQz9225Y/wCjgcGF/at7HMAAaWgDIAQswrcWJoodTbbNiFhsreE32ghNwWH4zkiSEL1TISRJCEAEkSQhABJEkIQASRJCEAEkSQhABJEkIQASRJCEAEkSQhABJEkIQB5JEkIXQCS9khC4ASRJCEAEkSQhABJEkIQASRJCEAEkIQ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dum_dum_text.jpg"/>
          <p:cNvPicPr>
            <a:picLocks noChangeAspect="1"/>
          </p:cNvPicPr>
          <p:nvPr/>
        </p:nvPicPr>
        <p:blipFill>
          <a:blip r:embed="rId5" cstate="print"/>
          <a:srcRect l="33977"/>
          <a:stretch>
            <a:fillRect/>
          </a:stretch>
        </p:blipFill>
        <p:spPr>
          <a:xfrm>
            <a:off x="838200" y="2667000"/>
            <a:ext cx="2362200" cy="2679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Spondees &amp; </a:t>
            </a:r>
            <a:r>
              <a:rPr lang="en-US" dirty="0" err="1" smtClean="0"/>
              <a:t>Dibrachs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Spondee </a:t>
            </a:r>
            <a:r>
              <a:rPr lang="en-US" dirty="0" smtClean="0"/>
              <a:t>(n) </a:t>
            </a:r>
            <a:r>
              <a:rPr lang="en-US" dirty="0" smtClean="0"/>
              <a:t>/ spondaic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foot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smtClean="0"/>
              <a:t>Two </a:t>
            </a:r>
            <a:r>
              <a:rPr lang="en-US" dirty="0" err="1" smtClean="0"/>
              <a:t>house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|</a:t>
            </a:r>
            <a:r>
              <a:rPr lang="en-US" dirty="0" err="1" smtClean="0"/>
              <a:t>holds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smtClean="0"/>
              <a:t>Who’s there? 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smtClean="0"/>
              <a:t>Fe, </a:t>
            </a:r>
            <a:r>
              <a:rPr lang="en-US" dirty="0" err="1" smtClean="0"/>
              <a:t>Fi</a:t>
            </a:r>
            <a:r>
              <a:rPr lang="en-US" dirty="0" smtClean="0"/>
              <a:t>, </a:t>
            </a:r>
            <a:r>
              <a:rPr lang="en-US" dirty="0" err="1" smtClean="0"/>
              <a:t>Fo</a:t>
            </a:r>
            <a:r>
              <a:rPr lang="en-US" dirty="0" smtClean="0"/>
              <a:t>, </a:t>
            </a:r>
            <a:r>
              <a:rPr lang="en-US" dirty="0" err="1" smtClean="0"/>
              <a:t>Fum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Dibrach</a:t>
            </a:r>
            <a:r>
              <a:rPr lang="en-US" dirty="0" smtClean="0"/>
              <a:t> (aka: pyrrhic foot)   </a:t>
            </a:r>
            <a:br>
              <a:rPr lang="en-US" dirty="0" smtClean="0"/>
            </a:br>
            <a:endParaRPr lang="en-US" sz="1000" dirty="0" smtClean="0"/>
          </a:p>
          <a:p>
            <a:pPr lvl="1"/>
            <a:r>
              <a:rPr lang="en-US" dirty="0" smtClean="0"/>
              <a:t>"When the </a:t>
            </a:r>
            <a:r>
              <a:rPr lang="en-US" u="sng" dirty="0" smtClean="0"/>
              <a:t>blood</a:t>
            </a:r>
            <a:r>
              <a:rPr lang="en-US" dirty="0" smtClean="0"/>
              <a:t> </a:t>
            </a:r>
            <a:r>
              <a:rPr lang="en-US" u="sng" dirty="0" smtClean="0"/>
              <a:t>creeps</a:t>
            </a:r>
            <a:r>
              <a:rPr lang="en-US" dirty="0" smtClean="0"/>
              <a:t> and the </a:t>
            </a:r>
            <a:r>
              <a:rPr lang="en-US" u="sng" dirty="0" smtClean="0"/>
              <a:t>nerves</a:t>
            </a:r>
            <a:r>
              <a:rPr lang="en-US" dirty="0" smtClean="0"/>
              <a:t> </a:t>
            </a:r>
            <a:r>
              <a:rPr lang="en-US" u="sng" dirty="0" smtClean="0"/>
              <a:t>prick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"To a green thought in a green shade"</a:t>
            </a:r>
          </a:p>
        </p:txBody>
      </p:sp>
      <p:sp>
        <p:nvSpPr>
          <p:cNvPr id="4" name="Diagonal Stripe 3"/>
          <p:cNvSpPr/>
          <p:nvPr/>
        </p:nvSpPr>
        <p:spPr>
          <a:xfrm>
            <a:off x="6248400" y="169545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6553200" y="17145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/>
          <p:cNvSpPr/>
          <p:nvPr/>
        </p:nvSpPr>
        <p:spPr>
          <a:xfrm>
            <a:off x="1447800" y="21336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>
            <a:off x="2133600" y="21336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>
            <a:off x="1676400" y="27432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iagonal Stripe 8"/>
          <p:cNvSpPr/>
          <p:nvPr/>
        </p:nvSpPr>
        <p:spPr>
          <a:xfrm>
            <a:off x="2438400" y="27432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iagonal Stripe 9"/>
          <p:cNvSpPr/>
          <p:nvPr/>
        </p:nvSpPr>
        <p:spPr>
          <a:xfrm>
            <a:off x="1447800" y="3429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iagonal Stripe 10"/>
          <p:cNvSpPr/>
          <p:nvPr/>
        </p:nvSpPr>
        <p:spPr>
          <a:xfrm>
            <a:off x="2286000" y="3429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/>
        </p:nvSpPr>
        <p:spPr>
          <a:xfrm flipH="1" flipV="1">
            <a:off x="1600200" y="4572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/>
        </p:nvSpPr>
        <p:spPr>
          <a:xfrm flipH="1" flipV="1">
            <a:off x="2209800" y="4572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flipH="1" flipV="1">
            <a:off x="4572000" y="4572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 flipH="1" flipV="1">
            <a:off x="5105400" y="45720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lock Arc 15"/>
          <p:cNvSpPr/>
          <p:nvPr/>
        </p:nvSpPr>
        <p:spPr>
          <a:xfrm flipH="1" flipV="1">
            <a:off x="51054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/>
          <p:nvPr/>
        </p:nvSpPr>
        <p:spPr>
          <a:xfrm flipH="1" flipV="1">
            <a:off x="5638800" y="4114800"/>
            <a:ext cx="3810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iagonal Stripe 17"/>
          <p:cNvSpPr/>
          <p:nvPr/>
        </p:nvSpPr>
        <p:spPr>
          <a:xfrm>
            <a:off x="3048000" y="4572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iagonal Stripe 18"/>
          <p:cNvSpPr/>
          <p:nvPr/>
        </p:nvSpPr>
        <p:spPr>
          <a:xfrm>
            <a:off x="3886200" y="4572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iagonal Stripe 19"/>
          <p:cNvSpPr/>
          <p:nvPr/>
        </p:nvSpPr>
        <p:spPr>
          <a:xfrm>
            <a:off x="5943600" y="4572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iagonal Stripe 20"/>
          <p:cNvSpPr/>
          <p:nvPr/>
        </p:nvSpPr>
        <p:spPr>
          <a:xfrm>
            <a:off x="6781800" y="4572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>
            <a:off x="2438400" y="54102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Diagonal Stripe 22"/>
          <p:cNvSpPr/>
          <p:nvPr/>
        </p:nvSpPr>
        <p:spPr>
          <a:xfrm>
            <a:off x="3352800" y="54102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iagonal Stripe 23"/>
          <p:cNvSpPr/>
          <p:nvPr/>
        </p:nvSpPr>
        <p:spPr>
          <a:xfrm>
            <a:off x="4876800" y="54102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iagonal Stripe 24"/>
          <p:cNvSpPr/>
          <p:nvPr/>
        </p:nvSpPr>
        <p:spPr>
          <a:xfrm>
            <a:off x="5715000" y="54102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95400" y="5410200"/>
            <a:ext cx="762000" cy="228600"/>
            <a:chOff x="1295400" y="5410200"/>
            <a:chExt cx="762000" cy="228600"/>
          </a:xfrm>
        </p:grpSpPr>
        <p:sp>
          <p:nvSpPr>
            <p:cNvPr id="26" name="Block Arc 25"/>
            <p:cNvSpPr/>
            <p:nvPr/>
          </p:nvSpPr>
          <p:spPr>
            <a:xfrm flipH="1" flipV="1">
              <a:off x="1295400" y="54102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flipH="1" flipV="1">
              <a:off x="1676400" y="54102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10000" y="5410200"/>
            <a:ext cx="762000" cy="228600"/>
            <a:chOff x="1295400" y="5410200"/>
            <a:chExt cx="762000" cy="228600"/>
          </a:xfrm>
        </p:grpSpPr>
        <p:sp>
          <p:nvSpPr>
            <p:cNvPr id="30" name="Block Arc 29"/>
            <p:cNvSpPr/>
            <p:nvPr/>
          </p:nvSpPr>
          <p:spPr>
            <a:xfrm flipH="1" flipV="1">
              <a:off x="1295400" y="54102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Block Arc 30"/>
            <p:cNvSpPr/>
            <p:nvPr/>
          </p:nvSpPr>
          <p:spPr>
            <a:xfrm flipH="1" flipV="1">
              <a:off x="1676400" y="5410200"/>
              <a:ext cx="381000" cy="22860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Diagonal Stripe 31"/>
          <p:cNvSpPr/>
          <p:nvPr/>
        </p:nvSpPr>
        <p:spPr>
          <a:xfrm>
            <a:off x="1828800" y="3429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Diagonal Stripe 32"/>
          <p:cNvSpPr/>
          <p:nvPr/>
        </p:nvSpPr>
        <p:spPr>
          <a:xfrm>
            <a:off x="2743200" y="3429000"/>
            <a:ext cx="3048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animBg="1"/>
      <p:bldP spid="7" grpId="0" uiExpand="1" animBg="1"/>
      <p:bldP spid="8" grpId="0" uiExpand="1" animBg="1"/>
      <p:bldP spid="9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animBg="1"/>
      <p:bldP spid="16" grpId="0" uiExpand="1" animBg="1"/>
      <p:bldP spid="17" grpId="0" uiExpand="1" animBg="1"/>
      <p:bldP spid="18" grpId="0" uiExpand="1" animBg="1"/>
      <p:bldP spid="19" grpId="0" uiExpand="1" animBg="1"/>
      <p:bldP spid="20" grpId="0" uiExpand="1" animBg="1"/>
      <p:bldP spid="21" grpId="0" uiExpand="1" animBg="1"/>
      <p:bldP spid="22" grpId="0" animBg="1"/>
      <p:bldP spid="23" grpId="0" animBg="1"/>
      <p:bldP spid="24" grpId="0" animBg="1"/>
      <p:bldP spid="25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Meter: the number of feet in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one</a:t>
            </a:r>
            <a:r>
              <a:rPr lang="en-US" dirty="0" smtClean="0"/>
              <a:t> foot = </a:t>
            </a:r>
            <a:r>
              <a:rPr lang="en-US" b="1" dirty="0" smtClean="0"/>
              <a:t>mono</a:t>
            </a:r>
            <a:r>
              <a:rPr lang="en-US" dirty="0" smtClean="0"/>
              <a:t>meter</a:t>
            </a:r>
          </a:p>
          <a:p>
            <a:pPr lvl="1"/>
            <a:r>
              <a:rPr lang="en-US" dirty="0" smtClean="0"/>
              <a:t>Ex. one trochee in a line = </a:t>
            </a:r>
            <a:r>
              <a:rPr lang="en-US" i="1" dirty="0" smtClean="0"/>
              <a:t>trochaic mono</a:t>
            </a:r>
            <a:r>
              <a:rPr lang="en-US" i="1" dirty="0" smtClean="0">
                <a:solidFill>
                  <a:srgbClr val="FF0000"/>
                </a:solidFill>
              </a:rPr>
              <a:t>meter</a:t>
            </a:r>
          </a:p>
          <a:p>
            <a:r>
              <a:rPr lang="en-US" b="1" dirty="0" smtClean="0"/>
              <a:t>two</a:t>
            </a:r>
            <a:r>
              <a:rPr lang="en-US" dirty="0" smtClean="0"/>
              <a:t> feet = </a:t>
            </a:r>
            <a:r>
              <a:rPr lang="en-US" b="1" dirty="0" err="1" smtClean="0"/>
              <a:t>di</a:t>
            </a:r>
            <a:r>
              <a:rPr lang="en-US" dirty="0" err="1" smtClean="0"/>
              <a:t>meter</a:t>
            </a:r>
            <a:endParaRPr lang="en-US" dirty="0" smtClean="0"/>
          </a:p>
          <a:p>
            <a:pPr lvl="1"/>
            <a:r>
              <a:rPr lang="en-US" dirty="0" smtClean="0"/>
              <a:t>Ex. two dactyls in a line = </a:t>
            </a:r>
            <a:r>
              <a:rPr lang="en-US" i="1" dirty="0" smtClean="0"/>
              <a:t>dactylic </a:t>
            </a:r>
            <a:r>
              <a:rPr lang="en-US" i="1" dirty="0" err="1" smtClean="0"/>
              <a:t>dimeter</a:t>
            </a:r>
            <a:endParaRPr lang="en-US" i="1" dirty="0" smtClean="0"/>
          </a:p>
          <a:p>
            <a:r>
              <a:rPr lang="en-US" b="1" dirty="0" smtClean="0"/>
              <a:t>three</a:t>
            </a:r>
            <a:r>
              <a:rPr lang="en-US" dirty="0" smtClean="0"/>
              <a:t> feet = </a:t>
            </a:r>
            <a:r>
              <a:rPr lang="en-US" b="1" dirty="0" err="1" smtClean="0"/>
              <a:t>tri</a:t>
            </a:r>
            <a:r>
              <a:rPr lang="en-US" dirty="0" err="1" smtClean="0"/>
              <a:t>meter</a:t>
            </a:r>
            <a:endParaRPr lang="en-US" dirty="0" smtClean="0"/>
          </a:p>
          <a:p>
            <a:pPr lvl="1"/>
            <a:r>
              <a:rPr lang="en-US" dirty="0" smtClean="0"/>
              <a:t>Ex. three anapests in a line = </a:t>
            </a:r>
            <a:r>
              <a:rPr lang="en-US" i="1" dirty="0" smtClean="0"/>
              <a:t>anapestic </a:t>
            </a:r>
            <a:r>
              <a:rPr lang="en-US" i="1" dirty="0" err="1" smtClean="0"/>
              <a:t>trimeter</a:t>
            </a:r>
            <a:endParaRPr lang="en-US" i="1" dirty="0" smtClean="0"/>
          </a:p>
          <a:p>
            <a:r>
              <a:rPr lang="en-US" b="1" dirty="0" smtClean="0"/>
              <a:t>four</a:t>
            </a:r>
            <a:r>
              <a:rPr lang="en-US" dirty="0" smtClean="0"/>
              <a:t> feet = </a:t>
            </a:r>
            <a:r>
              <a:rPr lang="en-US" b="1" dirty="0" smtClean="0"/>
              <a:t>tetra</a:t>
            </a:r>
            <a:r>
              <a:rPr lang="en-US" dirty="0" smtClean="0"/>
              <a:t>meter</a:t>
            </a:r>
          </a:p>
          <a:p>
            <a:pPr lvl="1"/>
            <a:r>
              <a:rPr lang="en-US" dirty="0" smtClean="0"/>
              <a:t>Ex. four dactyls in a line = </a:t>
            </a:r>
            <a:r>
              <a:rPr lang="en-US" i="1" dirty="0" smtClean="0"/>
              <a:t>dactylic tetrameter</a:t>
            </a:r>
          </a:p>
          <a:p>
            <a:r>
              <a:rPr lang="en-US" b="1" dirty="0" smtClean="0"/>
              <a:t>five</a:t>
            </a:r>
            <a:r>
              <a:rPr lang="en-US" dirty="0" smtClean="0"/>
              <a:t> feet = </a:t>
            </a:r>
            <a:r>
              <a:rPr lang="en-US" b="1" dirty="0" smtClean="0"/>
              <a:t>penta</a:t>
            </a:r>
            <a:r>
              <a:rPr lang="en-US" dirty="0" smtClean="0"/>
              <a:t>meter</a:t>
            </a:r>
          </a:p>
          <a:p>
            <a:pPr lvl="1"/>
            <a:r>
              <a:rPr lang="en-US" dirty="0" smtClean="0"/>
              <a:t>Ex. five iambs in a line = </a:t>
            </a:r>
            <a:r>
              <a:rPr lang="en-US" i="1" dirty="0" smtClean="0"/>
              <a:t>iambic pentameter</a:t>
            </a:r>
          </a:p>
          <a:p>
            <a:r>
              <a:rPr lang="en-US" b="1" dirty="0" smtClean="0"/>
              <a:t>six</a:t>
            </a:r>
            <a:r>
              <a:rPr lang="en-US" dirty="0" smtClean="0"/>
              <a:t> feet = </a:t>
            </a:r>
            <a:r>
              <a:rPr lang="en-US" b="1" dirty="0" smtClean="0"/>
              <a:t>hexa</a:t>
            </a:r>
            <a:r>
              <a:rPr lang="en-US" dirty="0" smtClean="0"/>
              <a:t>meter</a:t>
            </a:r>
          </a:p>
          <a:p>
            <a:pPr lvl="1"/>
            <a:r>
              <a:rPr lang="en-US" dirty="0" smtClean="0"/>
              <a:t>Ex. six trochees in a line = </a:t>
            </a:r>
            <a:r>
              <a:rPr lang="en-US" i="1" dirty="0" smtClean="0"/>
              <a:t>trochaic hexameter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800600" y="1143000"/>
            <a:ext cx="609600" cy="685800"/>
            <a:chOff x="4800600" y="1143000"/>
            <a:chExt cx="609600" cy="685800"/>
          </a:xfrm>
        </p:grpSpPr>
        <p:sp>
          <p:nvSpPr>
            <p:cNvPr id="4" name="TextBox 3"/>
            <p:cNvSpPr txBox="1"/>
            <p:nvPr/>
          </p:nvSpPr>
          <p:spPr>
            <a:xfrm>
              <a:off x="48006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Foot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4876800" y="1447800"/>
              <a:ext cx="228600" cy="381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791200" y="1143000"/>
            <a:ext cx="762000" cy="685800"/>
            <a:chOff x="5791200" y="1143000"/>
            <a:chExt cx="762000" cy="685800"/>
          </a:xfrm>
        </p:grpSpPr>
        <p:sp>
          <p:nvSpPr>
            <p:cNvPr id="10" name="TextBox 9"/>
            <p:cNvSpPr txBox="1"/>
            <p:nvPr/>
          </p:nvSpPr>
          <p:spPr>
            <a:xfrm>
              <a:off x="5791200" y="1143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Meter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5867400" y="1447800"/>
              <a:ext cx="228600" cy="381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P030001970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Lavender gray</Template>
  <TotalTime>3297</TotalTime>
  <Words>758</Words>
  <Application>Microsoft Office PowerPoint</Application>
  <PresentationFormat>On-screen Show (4:3)</PresentationFormat>
  <Paragraphs>150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TP030001970</vt:lpstr>
      <vt:lpstr>Scansion</vt:lpstr>
      <vt:lpstr>Common Vocabulary</vt:lpstr>
      <vt:lpstr>Scansion</vt:lpstr>
      <vt:lpstr>The Poetic Foot</vt:lpstr>
      <vt:lpstr>Iambs &amp; Trochees</vt:lpstr>
      <vt:lpstr>Anapests &amp; Dactyls</vt:lpstr>
      <vt:lpstr>Spondee</vt:lpstr>
      <vt:lpstr>Spondees &amp; Dibrachs</vt:lpstr>
      <vt:lpstr>Meter: the number of feet in a line</vt:lpstr>
      <vt:lpstr>Practice Time!</vt:lpstr>
      <vt:lpstr>Scan the following lines, and identify the pattern:</vt:lpstr>
      <vt:lpstr>So What? (What are the effects?)</vt:lpstr>
      <vt:lpstr>Iambic Pentameter</vt:lpstr>
      <vt:lpstr>More </vt:lpstr>
      <vt:lpstr>Stanza Division</vt:lpstr>
      <vt:lpstr>More Common Vocabulary</vt:lpstr>
      <vt:lpstr>The Ballad</vt:lpstr>
      <vt:lpstr>Ballad Description</vt:lpstr>
      <vt:lpstr>Ballad Structure (Closed form)</vt:lpstr>
      <vt:lpstr>The Sonnet</vt:lpstr>
      <vt:lpstr>The Villanelle</vt:lpstr>
      <vt:lpstr>The Sestina</vt:lpstr>
      <vt:lpstr>The Haiku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jbennett</dc:creator>
  <cp:lastModifiedBy>jbennett</cp:lastModifiedBy>
  <cp:revision>194</cp:revision>
  <dcterms:created xsi:type="dcterms:W3CDTF">2011-09-13T13:49:30Z</dcterms:created>
  <dcterms:modified xsi:type="dcterms:W3CDTF">2014-12-03T19:41:49Z</dcterms:modified>
</cp:coreProperties>
</file>