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6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ntitled---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5443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6600" b="0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latin typeface="Monotype Corsiva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2672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arrington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B518A-71C0-4F1A-A683-6FD1AA732D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796B4-BD68-4EF9-93FD-5CA595F1D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609600"/>
            <a:ext cx="5105400" cy="32004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High Tower Text" pitchFamily="18" charset="0"/>
              </a:rPr>
              <a:t>    </a:t>
            </a:r>
            <a:r>
              <a:rPr lang="en-US" sz="7200" dirty="0" smtClean="0">
                <a:latin typeface="Monotype Corsiva" pitchFamily="66" charset="0"/>
              </a:rPr>
              <a:t>Sound and Sense</a:t>
            </a:r>
            <a:endParaRPr lang="en-US" sz="7200" dirty="0">
              <a:latin typeface="Monotype Corsiva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Aural imagery and Meaning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4864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Jennifer A. Bennett</a:t>
            </a:r>
          </a:p>
          <a:p>
            <a:r>
              <a:rPr lang="en-US" sz="1600" dirty="0" smtClean="0"/>
              <a:t>Sanderson High School</a:t>
            </a:r>
          </a:p>
          <a:p>
            <a:r>
              <a:rPr lang="en-US" sz="1600" dirty="0" smtClean="0"/>
              <a:t>Wake County Public School System</a:t>
            </a:r>
          </a:p>
          <a:p>
            <a:r>
              <a:rPr lang="en-US" sz="1600" dirty="0" smtClean="0"/>
              <a:t>North Carolina</a:t>
            </a:r>
            <a:endParaRPr lang="en-US" sz="16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Cacophony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Noise!</a:t>
            </a:r>
          </a:p>
          <a:p>
            <a:r>
              <a:rPr lang="en-US" dirty="0" smtClean="0"/>
              <a:t>Combinations of sounds that create discord; harshness of sound produced by sharp, </a:t>
            </a:r>
            <a:r>
              <a:rPr lang="en-US" dirty="0" err="1" smtClean="0"/>
              <a:t>gutteral</a:t>
            </a:r>
            <a:r>
              <a:rPr lang="en-US" dirty="0" smtClean="0"/>
              <a:t> consonant  and word combinations</a:t>
            </a:r>
          </a:p>
          <a:p>
            <a:r>
              <a:rPr lang="en-US" dirty="0" smtClean="0"/>
              <a:t>Short, clipped vowel sounds and consonants</a:t>
            </a:r>
          </a:p>
          <a:p>
            <a:r>
              <a:rPr lang="en-US" dirty="0" smtClean="0"/>
              <a:t>ex.  “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u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no</a:t>
            </a:r>
            <a:r>
              <a:rPr lang="en-US" dirty="0" smtClean="0">
                <a:solidFill>
                  <a:srgbClr val="FF0000"/>
                </a:solidFill>
              </a:rPr>
              <a:t>tch</a:t>
            </a:r>
            <a:r>
              <a:rPr lang="en-US" dirty="0" smtClean="0"/>
              <a:t>e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and </a:t>
            </a:r>
            <a:r>
              <a:rPr lang="en-US" dirty="0" err="1" smtClean="0"/>
              <a:t>whe</a:t>
            </a:r>
            <a:r>
              <a:rPr lang="en-US" dirty="0" err="1" smtClean="0">
                <a:solidFill>
                  <a:srgbClr val="FF0000"/>
                </a:solidFill>
              </a:rPr>
              <a:t>lk</a:t>
            </a:r>
            <a:r>
              <a:rPr lang="en-US" dirty="0" err="1" smtClean="0"/>
              <a:t>e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o</a:t>
            </a:r>
            <a:r>
              <a:rPr lang="en-US" dirty="0" smtClean="0">
                <a:solidFill>
                  <a:srgbClr val="FF0000"/>
                </a:solidFill>
              </a:rPr>
              <a:t>ck</a:t>
            </a:r>
            <a:r>
              <a:rPr lang="en-US" dirty="0" smtClean="0"/>
              <a:t>e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and smashe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appropriate lyrics for a lullaby . . . 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Euphony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Sweet and pleasant sounding combinations of sounds/words that produce ease of articulation—soothing, flowing sounds</a:t>
            </a:r>
          </a:p>
          <a:p>
            <a:r>
              <a:rPr lang="en-US" dirty="0" smtClean="0"/>
              <a:t>Sound &amp; sense:  these soft &amp; flowing sounds suggest a pleasant atmosphere and meaning</a:t>
            </a:r>
          </a:p>
          <a:p>
            <a:r>
              <a:rPr lang="en-US" dirty="0" smtClean="0"/>
              <a:t>Long vowel sounds, soft consonants</a:t>
            </a:r>
          </a:p>
          <a:p>
            <a:r>
              <a:rPr lang="en-US" sz="2400" dirty="0" smtClean="0"/>
              <a:t>Ex.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600" dirty="0" smtClean="0"/>
              <a:t>Dark faces pale against that rosy flame,</a:t>
            </a:r>
            <a:br>
              <a:rPr lang="en-US" sz="2600" dirty="0" smtClean="0"/>
            </a:br>
            <a:r>
              <a:rPr lang="en-US" sz="2600" dirty="0" smtClean="0"/>
              <a:t>	The mild-eyed melancholy </a:t>
            </a:r>
            <a:r>
              <a:rPr lang="en-US" sz="2600" dirty="0" err="1" smtClean="0"/>
              <a:t>Lotos</a:t>
            </a:r>
            <a:r>
              <a:rPr lang="en-US" sz="2600" dirty="0" smtClean="0"/>
              <a:t>-eaters came.</a:t>
            </a:r>
          </a:p>
          <a:p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	Dark f</a:t>
            </a:r>
            <a:r>
              <a:rPr lang="en-US" sz="2600" dirty="0" smtClean="0">
                <a:solidFill>
                  <a:srgbClr val="92D050"/>
                </a:solidFill>
              </a:rPr>
              <a:t>a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ces</a:t>
            </a:r>
            <a:r>
              <a:rPr lang="en-US" sz="2600" dirty="0" smtClean="0"/>
              <a:t> p</a:t>
            </a:r>
            <a:r>
              <a:rPr lang="en-US" sz="2600" dirty="0" smtClean="0">
                <a:solidFill>
                  <a:srgbClr val="92D050"/>
                </a:solidFill>
              </a:rPr>
              <a:t>a</a:t>
            </a:r>
            <a:r>
              <a:rPr lang="en-US" sz="2600" dirty="0" smtClean="0"/>
              <a:t>le again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600" dirty="0" smtClean="0"/>
              <a:t>t that 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rosy</a:t>
            </a:r>
            <a:r>
              <a:rPr lang="en-US" sz="2600" dirty="0" smtClean="0"/>
              <a:t> fl</a:t>
            </a:r>
            <a:r>
              <a:rPr lang="en-US" sz="2600" dirty="0" smtClean="0">
                <a:solidFill>
                  <a:srgbClr val="92D050"/>
                </a:solidFill>
              </a:rPr>
              <a:t>a</a:t>
            </a:r>
            <a:r>
              <a:rPr lang="en-US" sz="2600" dirty="0" smtClean="0"/>
              <a:t>me,</a:t>
            </a:r>
            <a:br>
              <a:rPr lang="en-US" sz="2600" dirty="0" smtClean="0"/>
            </a:br>
            <a:r>
              <a:rPr lang="en-US" sz="2600" dirty="0" smtClean="0"/>
              <a:t>	The </a:t>
            </a:r>
            <a:r>
              <a:rPr lang="en-US" sz="2600" dirty="0" smtClean="0">
                <a:solidFill>
                  <a:srgbClr val="FFC000"/>
                </a:solidFill>
              </a:rPr>
              <a:t>m</a:t>
            </a:r>
            <a:r>
              <a:rPr lang="en-US" sz="2600" dirty="0" smtClean="0"/>
              <a:t>ild-eyed </a:t>
            </a:r>
            <a:r>
              <a:rPr lang="en-US" sz="2600" dirty="0" smtClean="0">
                <a:solidFill>
                  <a:srgbClr val="FFC000"/>
                </a:solidFill>
              </a:rPr>
              <a:t>m</a:t>
            </a:r>
            <a:r>
              <a:rPr lang="en-US" sz="2600" dirty="0" smtClean="0"/>
              <a:t>e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600" dirty="0" smtClean="0"/>
              <a:t>ancho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ly</a:t>
            </a:r>
            <a:r>
              <a:rPr lang="en-US" sz="2600" dirty="0" smtClean="0"/>
              <a:t> </a:t>
            </a:r>
            <a:r>
              <a:rPr lang="en-US" sz="2600" dirty="0" err="1" smtClean="0"/>
              <a:t>Lotos</a:t>
            </a:r>
            <a:r>
              <a:rPr lang="en-US" sz="2600" dirty="0" smtClean="0"/>
              <a:t>-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ea</a:t>
            </a:r>
            <a:r>
              <a:rPr lang="en-US" sz="2600" dirty="0" smtClean="0"/>
              <a:t>ters c</a:t>
            </a:r>
            <a:r>
              <a:rPr lang="en-US" sz="2600" dirty="0" smtClean="0">
                <a:solidFill>
                  <a:srgbClr val="92D050"/>
                </a:solidFill>
              </a:rPr>
              <a:t>a</a:t>
            </a:r>
            <a:r>
              <a:rPr lang="en-US" sz="2600" dirty="0" smtClean="0"/>
              <a:t>me.</a:t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2600" dirty="0" smtClean="0"/>
              <a:t>Soothing effect:  long vowels, soft consonants, and soothing hypnotic rhythm</a:t>
            </a:r>
            <a:endParaRPr lang="en-US" sz="2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Sound &amp; Sense Devices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Goudy Old Style" pitchFamily="18" charset="0"/>
              </a:rPr>
              <a:t>How a poet uses the individual or collected </a:t>
            </a:r>
            <a:r>
              <a:rPr lang="en-US" u="sng" dirty="0" smtClean="0">
                <a:latin typeface="Goudy Old Style" pitchFamily="18" charset="0"/>
              </a:rPr>
              <a:t>sounds</a:t>
            </a:r>
            <a:r>
              <a:rPr lang="en-US" dirty="0" smtClean="0">
                <a:latin typeface="Goudy Old Style" pitchFamily="18" charset="0"/>
              </a:rPr>
              <a:t> in a poem to enhance or emphasize </a:t>
            </a:r>
            <a:r>
              <a:rPr lang="en-US" u="sng" dirty="0" smtClean="0">
                <a:latin typeface="Goudy Old Style" pitchFamily="18" charset="0"/>
              </a:rPr>
              <a:t>meaning</a:t>
            </a:r>
            <a:r>
              <a:rPr lang="en-US" dirty="0" smtClean="0">
                <a:latin typeface="Goudy Old Style" pitchFamily="18" charset="0"/>
              </a:rPr>
              <a:t> (sense) within it</a:t>
            </a:r>
          </a:p>
          <a:p>
            <a:r>
              <a:rPr lang="en-US" dirty="0" smtClean="0">
                <a:latin typeface="Goudy Old Style" pitchFamily="18" charset="0"/>
              </a:rPr>
              <a:t>Aural imagery—Handing us the </a:t>
            </a:r>
            <a:r>
              <a:rPr lang="en-US" u="sng" dirty="0" smtClean="0">
                <a:latin typeface="Goudy Old Style" pitchFamily="18" charset="0"/>
              </a:rPr>
              <a:t>sounds</a:t>
            </a:r>
            <a:r>
              <a:rPr lang="en-US" dirty="0" smtClean="0">
                <a:latin typeface="Goudy Old Style" pitchFamily="18" charset="0"/>
              </a:rPr>
              <a:t> of the things and/or emotions the poem is about </a:t>
            </a:r>
          </a:p>
          <a:p>
            <a:r>
              <a:rPr lang="en-US" dirty="0" smtClean="0">
                <a:latin typeface="Goudy Old Style" pitchFamily="18" charset="0"/>
              </a:rPr>
              <a:t>Important indicator of tone; can set mood</a:t>
            </a:r>
          </a:p>
          <a:p>
            <a:r>
              <a:rPr lang="en-US" dirty="0" smtClean="0">
                <a:latin typeface="Goudy Old Style" pitchFamily="18" charset="0"/>
              </a:rPr>
              <a:t>Subtle (if used well) and sometimes even subconscious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Avoid the brick-bat approach to these devices!</a:t>
            </a:r>
          </a:p>
          <a:p>
            <a:pPr>
              <a:buNone/>
            </a:pPr>
            <a:endParaRPr lang="en-US" dirty="0" smtClean="0">
              <a:latin typeface="Goudy Old Style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76400" y="381000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i="0" u="none" strike="noStrike" kern="1200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Types of S &amp; S Devices</a:t>
            </a:r>
            <a:endParaRPr kumimoji="0" lang="en-US" sz="6600" i="0" u="none" strike="noStrike" kern="1200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86200" y="1600200"/>
            <a:ext cx="5029200" cy="4038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Alliteration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Consonance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Assonance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Euphony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Cacophony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Onomatopoeia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Alliteration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the </a:t>
            </a:r>
            <a:r>
              <a:rPr lang="en-US" u="sng" dirty="0" smtClean="0"/>
              <a:t>initial</a:t>
            </a:r>
            <a:r>
              <a:rPr lang="en-US" dirty="0" smtClean="0"/>
              <a:t> (first) consonant </a:t>
            </a:r>
            <a:r>
              <a:rPr lang="en-US" u="sng" dirty="0" smtClean="0"/>
              <a:t>sounds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NOT letters</a:t>
            </a:r>
            <a:r>
              <a:rPr lang="en-US" dirty="0" smtClean="0"/>
              <a:t>) of a word, are repeated in </a:t>
            </a:r>
            <a:r>
              <a:rPr lang="en-US" i="1" dirty="0" smtClean="0"/>
              <a:t>close succession</a:t>
            </a:r>
            <a:r>
              <a:rPr lang="en-US" dirty="0" smtClean="0"/>
              <a:t> in a line or lines of a poem.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nake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ilently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lithered past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yndi.</a:t>
            </a:r>
          </a:p>
          <a:p>
            <a:pPr lvl="2"/>
            <a:r>
              <a:rPr lang="en-US" dirty="0" smtClean="0"/>
              <a:t>Repetition of “s” </a:t>
            </a:r>
            <a:r>
              <a:rPr lang="en-US" dirty="0" smtClean="0">
                <a:solidFill>
                  <a:srgbClr val="FF0000"/>
                </a:solidFill>
              </a:rPr>
              <a:t>sound</a:t>
            </a:r>
            <a:r>
              <a:rPr lang="en-US" dirty="0" smtClean="0"/>
              <a:t> at the beginnings of words in</a:t>
            </a:r>
          </a:p>
          <a:p>
            <a:pPr lvl="2"/>
            <a:r>
              <a:rPr lang="en-US" dirty="0" smtClean="0"/>
              <a:t>Close succession</a:t>
            </a:r>
          </a:p>
          <a:p>
            <a:pPr lvl="2"/>
            <a:r>
              <a:rPr lang="en-US" dirty="0" smtClean="0"/>
              <a:t>SO WHAT? The repetition of “s” sounds imitates the sound of the snake, creating an aural image!</a:t>
            </a:r>
          </a:p>
          <a:p>
            <a:pPr lvl="1"/>
            <a:r>
              <a:rPr lang="en-US" dirty="0" smtClean="0"/>
              <a:t>“Remembered with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err="1" smtClean="0"/>
              <a:t>inklings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tw</a:t>
            </a:r>
            <a:r>
              <a:rPr lang="en-US" dirty="0" smtClean="0"/>
              <a:t>inges.”</a:t>
            </a:r>
          </a:p>
          <a:p>
            <a:pPr lvl="2"/>
            <a:r>
              <a:rPr lang="en-US" dirty="0" smtClean="0"/>
              <a:t>SO WHAT?  “</a:t>
            </a:r>
            <a:r>
              <a:rPr lang="en-US" dirty="0" err="1" smtClean="0"/>
              <a:t>tw</a:t>
            </a:r>
            <a:r>
              <a:rPr lang="en-US" dirty="0" smtClean="0"/>
              <a:t>” repetition actually imitates the concept of twinkling and semi-involuntary twinge. 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Consonance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repetition of </a:t>
            </a:r>
            <a:r>
              <a:rPr lang="en-US" u="sng" dirty="0" smtClean="0"/>
              <a:t>consonant</a:t>
            </a:r>
            <a:r>
              <a:rPr lang="en-US" dirty="0" smtClean="0"/>
              <a:t> sounds in close succession within a line or lines of a poem</a:t>
            </a:r>
          </a:p>
          <a:p>
            <a:pPr lvl="1"/>
            <a:r>
              <a:rPr lang="en-US" dirty="0" smtClean="0"/>
              <a:t>sounds can be </a:t>
            </a:r>
            <a:r>
              <a:rPr lang="en-US" i="1" dirty="0" smtClean="0"/>
              <a:t>anywhere in the words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nake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ilently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lithered acro</a:t>
            </a:r>
            <a:r>
              <a:rPr lang="en-US" dirty="0" smtClean="0">
                <a:solidFill>
                  <a:srgbClr val="FF0000"/>
                </a:solidFill>
              </a:rPr>
              <a:t>ss</a:t>
            </a:r>
            <a:r>
              <a:rPr lang="en-US" dirty="0" smtClean="0"/>
              <a:t> the gra</a:t>
            </a:r>
            <a:r>
              <a:rPr lang="en-US" dirty="0" smtClean="0">
                <a:solidFill>
                  <a:srgbClr val="FF0000"/>
                </a:solidFill>
              </a:rPr>
              <a:t>ss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repetition of the “s” sound appears at different places in the words, not just the beginning.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Assonance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Opposite of </a:t>
            </a:r>
            <a:r>
              <a:rPr lang="en-US" sz="2800" i="1" dirty="0" smtClean="0"/>
              <a:t>consonance</a:t>
            </a:r>
          </a:p>
          <a:p>
            <a:r>
              <a:rPr lang="en-US" sz="2800" dirty="0" smtClean="0"/>
              <a:t>The repetition of a vowel sound in close succession throughout a line or lines of a poem</a:t>
            </a:r>
          </a:p>
          <a:p>
            <a:r>
              <a:rPr lang="en-US" sz="2800" dirty="0" smtClean="0"/>
              <a:t>Usually in stressed syllables</a:t>
            </a:r>
          </a:p>
          <a:p>
            <a:r>
              <a:rPr lang="en-US" sz="2800" dirty="0" smtClean="0"/>
              <a:t>Examples:</a:t>
            </a:r>
          </a:p>
          <a:p>
            <a:pPr lvl="1"/>
            <a:r>
              <a:rPr lang="en-US" sz="2600" dirty="0" smtClean="0"/>
              <a:t>Twinkle, twinkle, little star</a:t>
            </a:r>
            <a:br>
              <a:rPr lang="en-US" sz="2600" dirty="0" smtClean="0"/>
            </a:br>
            <a:r>
              <a:rPr lang="en-US" sz="2600" dirty="0" smtClean="0"/>
              <a:t>How I wonder what you are</a:t>
            </a:r>
            <a:br>
              <a:rPr lang="en-US" sz="2600" dirty="0" smtClean="0"/>
            </a:br>
            <a:r>
              <a:rPr lang="en-US" sz="2600" dirty="0" smtClean="0"/>
              <a:t>Up above the world so high,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Like a diamond in the sky.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2600" dirty="0" smtClean="0"/>
              <a:t>By and by, nor spare a sigh,</a:t>
            </a:r>
            <a:br>
              <a:rPr lang="en-US" sz="2600" dirty="0" smtClean="0"/>
            </a:br>
            <a:r>
              <a:rPr lang="en-US" sz="2600" dirty="0" smtClean="0"/>
              <a:t>Though worlds of </a:t>
            </a:r>
            <a:r>
              <a:rPr lang="en-US" sz="2600" dirty="0" err="1" smtClean="0"/>
              <a:t>wanwood</a:t>
            </a:r>
            <a:r>
              <a:rPr lang="en-US" sz="2600" dirty="0" smtClean="0"/>
              <a:t> </a:t>
            </a:r>
            <a:r>
              <a:rPr lang="en-US" sz="2600" dirty="0" err="1" smtClean="0"/>
              <a:t>leafmeal</a:t>
            </a:r>
            <a:r>
              <a:rPr lang="en-US" sz="2600" dirty="0" smtClean="0"/>
              <a:t> lie.</a:t>
            </a:r>
            <a:br>
              <a:rPr lang="en-US" sz="2600" dirty="0" smtClean="0"/>
            </a:br>
            <a:r>
              <a:rPr lang="en-US" sz="2600" dirty="0" smtClean="0"/>
              <a:t>And yet you will weep and know why</a:t>
            </a:r>
          </a:p>
          <a:p>
            <a:pPr lvl="2"/>
            <a:r>
              <a:rPr lang="en-US" sz="2200" dirty="0" smtClean="0"/>
              <a:t>Repetition of long “</a:t>
            </a:r>
            <a:r>
              <a:rPr lang="en-US" sz="2200" dirty="0" err="1" smtClean="0"/>
              <a:t>i</a:t>
            </a:r>
            <a:r>
              <a:rPr lang="en-US" sz="2200" dirty="0" smtClean="0"/>
              <a:t>” sounds suggests the sound of the sigh.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&amp; Sense Marketing Contest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team’s job is to </a:t>
            </a:r>
            <a:r>
              <a:rPr lang="en-US" i="1" dirty="0" smtClean="0"/>
              <a:t>quietly</a:t>
            </a:r>
            <a:r>
              <a:rPr lang="en-US" dirty="0" smtClean="0"/>
              <a:t> come up with the longest list of company/corporate names, product names, and marketing slogans that employ alliteration and/or assonance. </a:t>
            </a:r>
          </a:p>
          <a:p>
            <a:r>
              <a:rPr lang="en-US" dirty="0" smtClean="0"/>
              <a:t>No common nouns (i.e. </a:t>
            </a:r>
            <a:r>
              <a:rPr lang="en-US" dirty="0" err="1" smtClean="0"/>
              <a:t>bookbag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simple repetition (i.e. Pizza! Pizza!) </a:t>
            </a:r>
          </a:p>
          <a:p>
            <a:r>
              <a:rPr lang="en-US" dirty="0" smtClean="0"/>
              <a:t>No Internet or other unauthorized assistance—they have to come </a:t>
            </a:r>
            <a:r>
              <a:rPr lang="en-US" smtClean="0"/>
              <a:t>from memory!</a:t>
            </a:r>
          </a:p>
        </p:txBody>
      </p:sp>
    </p:spTree>
    <p:extLst>
      <p:ext uri="{BB962C8B-B14F-4D97-AF65-F5344CB8AC3E}">
        <p14:creationId xmlns:p14="http://schemas.microsoft.com/office/powerpoint/2010/main" val="2549212954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Advertising Slogans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eather on the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nes (different letters, same sound)</a:t>
            </a:r>
          </a:p>
          <a:p>
            <a:r>
              <a:rPr lang="en-US" dirty="0" smtClean="0"/>
              <a:t>Scooby, </a:t>
            </a:r>
            <a:r>
              <a:rPr lang="en-US" dirty="0" err="1" smtClean="0"/>
              <a:t>Dooby</a:t>
            </a:r>
            <a:r>
              <a:rPr lang="en-US" dirty="0" smtClean="0"/>
              <a:t>, Doo, where are you?</a:t>
            </a:r>
          </a:p>
          <a:p>
            <a:r>
              <a:rPr lang="en-US" dirty="0" smtClean="0"/>
              <a:t>Wet Wipes</a:t>
            </a:r>
          </a:p>
          <a:p>
            <a:r>
              <a:rPr lang="en-US" dirty="0" smtClean="0"/>
              <a:t>Dora the Explorer</a:t>
            </a:r>
          </a:p>
          <a:p>
            <a:r>
              <a:rPr lang="en-US" dirty="0" err="1" smtClean="0"/>
              <a:t>Krispy</a:t>
            </a:r>
            <a:r>
              <a:rPr lang="en-US" dirty="0" smtClean="0"/>
              <a:t> </a:t>
            </a:r>
            <a:r>
              <a:rPr lang="en-US" dirty="0" err="1" smtClean="0"/>
              <a:t>Kreme</a:t>
            </a:r>
            <a:endParaRPr lang="en-US" dirty="0" smtClean="0"/>
          </a:p>
          <a:p>
            <a:r>
              <a:rPr lang="en-US" dirty="0" smtClean="0"/>
              <a:t>Dunkin’ Donuts</a:t>
            </a:r>
          </a:p>
          <a:p>
            <a:r>
              <a:rPr lang="en-US" dirty="0" smtClean="0"/>
              <a:t>Hannah Montana</a:t>
            </a:r>
          </a:p>
          <a:p>
            <a:r>
              <a:rPr lang="en-US" dirty="0" smtClean="0"/>
              <a:t>Blues Clues</a:t>
            </a:r>
          </a:p>
          <a:p>
            <a:r>
              <a:rPr lang="en-US" dirty="0" err="1" smtClean="0"/>
              <a:t>Berenstain</a:t>
            </a:r>
            <a:r>
              <a:rPr lang="en-US" dirty="0" smtClean="0"/>
              <a:t> Bears</a:t>
            </a:r>
          </a:p>
          <a:p>
            <a:r>
              <a:rPr lang="en-US" dirty="0" smtClean="0"/>
              <a:t>The Now Network</a:t>
            </a:r>
          </a:p>
          <a:p>
            <a:r>
              <a:rPr lang="en-US" dirty="0" smtClean="0"/>
              <a:t>Bear in the Big Blue House</a:t>
            </a:r>
          </a:p>
          <a:p>
            <a:r>
              <a:rPr lang="en-US" dirty="0" smtClean="0"/>
              <a:t>Phil of the Future</a:t>
            </a:r>
          </a:p>
          <a:p>
            <a:r>
              <a:rPr lang="en-US" dirty="0" err="1" smtClean="0"/>
              <a:t>Rollie</a:t>
            </a:r>
            <a:r>
              <a:rPr lang="en-US" dirty="0" smtClean="0"/>
              <a:t> </a:t>
            </a:r>
            <a:r>
              <a:rPr lang="en-US" dirty="0" err="1" smtClean="0"/>
              <a:t>Pollie</a:t>
            </a:r>
            <a:r>
              <a:rPr lang="en-US" dirty="0" smtClean="0"/>
              <a:t> Ollie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Onomatopoeia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words that imitate or suggest the sound of the thing they present</a:t>
            </a:r>
          </a:p>
          <a:p>
            <a:r>
              <a:rPr lang="en-US" dirty="0" smtClean="0"/>
              <a:t>Examples:  buzz, clop, lash, roar, meow, crash, bombard, choke</a:t>
            </a:r>
          </a:p>
          <a:p>
            <a:r>
              <a:rPr lang="en-US" dirty="0" smtClean="0"/>
              <a:t>Others:  chew, whisper, murmur, mumble, strike, sizzle, chop, blast, zoom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P03000243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Periwinkle tree</Template>
  <TotalTime>1934</TotalTime>
  <Words>545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Century Gothic</vt:lpstr>
      <vt:lpstr>Corbel</vt:lpstr>
      <vt:lpstr>Edwardian Script ITC</vt:lpstr>
      <vt:lpstr>Goudy Old Style</vt:lpstr>
      <vt:lpstr>Harrington</vt:lpstr>
      <vt:lpstr>High Tower Text</vt:lpstr>
      <vt:lpstr>Monotype Corsiva</vt:lpstr>
      <vt:lpstr>TP030002430</vt:lpstr>
      <vt:lpstr>    Sound and Sense</vt:lpstr>
      <vt:lpstr>Sound &amp; Sense Devices</vt:lpstr>
      <vt:lpstr>PowerPoint Presentation</vt:lpstr>
      <vt:lpstr>Alliteration</vt:lpstr>
      <vt:lpstr>Consonance</vt:lpstr>
      <vt:lpstr>Assonance</vt:lpstr>
      <vt:lpstr>Sound &amp; Sense Marketing Contest</vt:lpstr>
      <vt:lpstr>Advertising Slogans</vt:lpstr>
      <vt:lpstr>Onomatopoeia</vt:lpstr>
      <vt:lpstr>Cacophony</vt:lpstr>
      <vt:lpstr>Euphony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and Sense</dc:title>
  <dc:creator>jbennett</dc:creator>
  <cp:lastModifiedBy>jbennett</cp:lastModifiedBy>
  <cp:revision>48</cp:revision>
  <dcterms:created xsi:type="dcterms:W3CDTF">2012-02-23T13:18:01Z</dcterms:created>
  <dcterms:modified xsi:type="dcterms:W3CDTF">2017-10-03T16:56:20Z</dcterms:modified>
</cp:coreProperties>
</file>